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6" r:id="rId2"/>
    <p:sldId id="340" r:id="rId3"/>
    <p:sldId id="350" r:id="rId4"/>
    <p:sldId id="381" r:id="rId5"/>
    <p:sldId id="382" r:id="rId6"/>
    <p:sldId id="385" r:id="rId7"/>
    <p:sldId id="383" r:id="rId8"/>
    <p:sldId id="384" r:id="rId9"/>
    <p:sldId id="374" r:id="rId10"/>
    <p:sldId id="379" r:id="rId11"/>
    <p:sldId id="375" r:id="rId12"/>
    <p:sldId id="348" r:id="rId13"/>
    <p:sldId id="342" r:id="rId14"/>
    <p:sldId id="366" r:id="rId15"/>
    <p:sldId id="367" r:id="rId16"/>
    <p:sldId id="369" r:id="rId17"/>
    <p:sldId id="370" r:id="rId18"/>
    <p:sldId id="376" r:id="rId19"/>
    <p:sldId id="380" r:id="rId20"/>
    <p:sldId id="354" r:id="rId21"/>
    <p:sldId id="378" r:id="rId22"/>
  </p:sldIdLst>
  <p:sldSz cx="9518650" cy="5276850"/>
  <p:notesSz cx="7315200" cy="9601200"/>
  <p:defaultTextStyle>
    <a:defPPr>
      <a:defRPr lang="en-US"/>
    </a:defPPr>
    <a:lvl1pPr marL="0" algn="l" defTabSz="710123" rtl="0" eaLnBrk="1" latinLnBrk="0" hangingPunct="1">
      <a:defRPr sz="1398" kern="1200">
        <a:solidFill>
          <a:schemeClr val="tx1"/>
        </a:solidFill>
        <a:latin typeface="+mn-lt"/>
        <a:ea typeface="+mn-ea"/>
        <a:cs typeface="+mn-cs"/>
      </a:defRPr>
    </a:lvl1pPr>
    <a:lvl2pPr marL="355062" algn="l" defTabSz="710123" rtl="0" eaLnBrk="1" latinLnBrk="0" hangingPunct="1">
      <a:defRPr sz="1398" kern="1200">
        <a:solidFill>
          <a:schemeClr val="tx1"/>
        </a:solidFill>
        <a:latin typeface="+mn-lt"/>
        <a:ea typeface="+mn-ea"/>
        <a:cs typeface="+mn-cs"/>
      </a:defRPr>
    </a:lvl2pPr>
    <a:lvl3pPr marL="710123" algn="l" defTabSz="710123" rtl="0" eaLnBrk="1" latinLnBrk="0" hangingPunct="1">
      <a:defRPr sz="1398" kern="1200">
        <a:solidFill>
          <a:schemeClr val="tx1"/>
        </a:solidFill>
        <a:latin typeface="+mn-lt"/>
        <a:ea typeface="+mn-ea"/>
        <a:cs typeface="+mn-cs"/>
      </a:defRPr>
    </a:lvl3pPr>
    <a:lvl4pPr marL="1065185" algn="l" defTabSz="710123" rtl="0" eaLnBrk="1" latinLnBrk="0" hangingPunct="1">
      <a:defRPr sz="1398" kern="1200">
        <a:solidFill>
          <a:schemeClr val="tx1"/>
        </a:solidFill>
        <a:latin typeface="+mn-lt"/>
        <a:ea typeface="+mn-ea"/>
        <a:cs typeface="+mn-cs"/>
      </a:defRPr>
    </a:lvl4pPr>
    <a:lvl5pPr marL="1420246" algn="l" defTabSz="710123" rtl="0" eaLnBrk="1" latinLnBrk="0" hangingPunct="1">
      <a:defRPr sz="1398" kern="1200">
        <a:solidFill>
          <a:schemeClr val="tx1"/>
        </a:solidFill>
        <a:latin typeface="+mn-lt"/>
        <a:ea typeface="+mn-ea"/>
        <a:cs typeface="+mn-cs"/>
      </a:defRPr>
    </a:lvl5pPr>
    <a:lvl6pPr marL="1775308" algn="l" defTabSz="710123" rtl="0" eaLnBrk="1" latinLnBrk="0" hangingPunct="1">
      <a:defRPr sz="1398" kern="1200">
        <a:solidFill>
          <a:schemeClr val="tx1"/>
        </a:solidFill>
        <a:latin typeface="+mn-lt"/>
        <a:ea typeface="+mn-ea"/>
        <a:cs typeface="+mn-cs"/>
      </a:defRPr>
    </a:lvl6pPr>
    <a:lvl7pPr marL="2130369" algn="l" defTabSz="710123" rtl="0" eaLnBrk="1" latinLnBrk="0" hangingPunct="1">
      <a:defRPr sz="1398" kern="1200">
        <a:solidFill>
          <a:schemeClr val="tx1"/>
        </a:solidFill>
        <a:latin typeface="+mn-lt"/>
        <a:ea typeface="+mn-ea"/>
        <a:cs typeface="+mn-cs"/>
      </a:defRPr>
    </a:lvl7pPr>
    <a:lvl8pPr marL="2485431" algn="l" defTabSz="710123" rtl="0" eaLnBrk="1" latinLnBrk="0" hangingPunct="1">
      <a:defRPr sz="1398" kern="1200">
        <a:solidFill>
          <a:schemeClr val="tx1"/>
        </a:solidFill>
        <a:latin typeface="+mn-lt"/>
        <a:ea typeface="+mn-ea"/>
        <a:cs typeface="+mn-cs"/>
      </a:defRPr>
    </a:lvl8pPr>
    <a:lvl9pPr marL="2840492" algn="l" defTabSz="710123" rtl="0" eaLnBrk="1" latinLnBrk="0" hangingPunct="1">
      <a:defRPr sz="139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62" userDrawn="1">
          <p15:clr>
            <a:srgbClr val="A4A3A4"/>
          </p15:clr>
        </p15:guide>
        <p15:guide id="2" pos="2998"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M. Nadzieja" initials="JMN" lastIdx="1" clrIdx="0">
    <p:extLst>
      <p:ext uri="{19B8F6BF-5375-455C-9EA6-DF929625EA0E}">
        <p15:presenceInfo xmlns:p15="http://schemas.microsoft.com/office/powerpoint/2012/main" userId="S-1-5-21-1921271944-1204571097-1775256748-9570" providerId="AD"/>
      </p:ext>
    </p:extLst>
  </p:cmAuthor>
  <p:cmAuthor id="2" name="Gary R. Nolan" initials="GRN" lastIdx="7" clrIdx="1">
    <p:extLst>
      <p:ext uri="{19B8F6BF-5375-455C-9EA6-DF929625EA0E}">
        <p15:presenceInfo xmlns:p15="http://schemas.microsoft.com/office/powerpoint/2012/main" userId="Gary R. Nolan" providerId="None"/>
      </p:ext>
    </p:extLst>
  </p:cmAuthor>
  <p:cmAuthor id="3" name="Andrew Short" initials="AS" lastIdx="21" clrIdx="2">
    <p:extLst>
      <p:ext uri="{19B8F6BF-5375-455C-9EA6-DF929625EA0E}">
        <p15:presenceInfo xmlns:p15="http://schemas.microsoft.com/office/powerpoint/2012/main" userId="S-1-5-21-770384548-2404394254-3855048889-10846" providerId="AD"/>
      </p:ext>
    </p:extLst>
  </p:cmAuthor>
  <p:cmAuthor id="4" name="Rebecca Lotti (Sureskills Ltd)" initials="RL(L" lastIdx="4" clrIdx="3">
    <p:extLst>
      <p:ext uri="{19B8F6BF-5375-455C-9EA6-DF929625EA0E}">
        <p15:presenceInfo xmlns:p15="http://schemas.microsoft.com/office/powerpoint/2012/main" userId="S-1-5-21-1721254763-462695806-1538882281-3723395" providerId="AD"/>
      </p:ext>
    </p:extLst>
  </p:cmAuthor>
  <p:cmAuthor id="5" name="Gary R. Nolan" initials="GRN [2]" lastIdx="7" clrIdx="4">
    <p:extLst>
      <p:ext uri="{19B8F6BF-5375-455C-9EA6-DF929625EA0E}">
        <p15:presenceInfo xmlns:p15="http://schemas.microsoft.com/office/powerpoint/2012/main" userId="S-1-5-21-1921271944-1204571097-1775256748-46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BEE"/>
    <a:srgbClr val="D5DCDD"/>
    <a:srgbClr val="E9F0F2"/>
    <a:srgbClr val="7F7F7F"/>
    <a:srgbClr val="DEE8EC"/>
    <a:srgbClr val="F5F5F5"/>
    <a:srgbClr val="DCEEE7"/>
    <a:srgbClr val="44948F"/>
    <a:srgbClr val="0525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33" autoAdjust="0"/>
    <p:restoredTop sz="96305" autoAdjust="0"/>
  </p:normalViewPr>
  <p:slideViewPr>
    <p:cSldViewPr snapToGrid="0">
      <p:cViewPr varScale="1">
        <p:scale>
          <a:sx n="93" d="100"/>
          <a:sy n="93" d="100"/>
        </p:scale>
        <p:origin x="414" y="78"/>
      </p:cViewPr>
      <p:guideLst>
        <p:guide orient="horz" pos="1662"/>
        <p:guide pos="2998"/>
      </p:guideLst>
    </p:cSldViewPr>
  </p:slideViewPr>
  <p:outlineViewPr>
    <p:cViewPr>
      <p:scale>
        <a:sx n="33" d="100"/>
        <a:sy n="33" d="100"/>
      </p:scale>
      <p:origin x="0" y="-36053"/>
    </p:cViewPr>
  </p:outlineViewPr>
  <p:notesTextViewPr>
    <p:cViewPr>
      <p:scale>
        <a:sx n="125" d="100"/>
        <a:sy n="125" d="100"/>
      </p:scale>
      <p:origin x="0" y="0"/>
    </p:cViewPr>
  </p:notesTextViewPr>
  <p:sorterViewPr>
    <p:cViewPr varScale="1">
      <p:scale>
        <a:sx n="1" d="1"/>
        <a:sy n="1" d="1"/>
      </p:scale>
      <p:origin x="0" y="-2028"/>
    </p:cViewPr>
  </p:sorterViewPr>
  <p:notesViewPr>
    <p:cSldViewPr snapToGrid="0">
      <p:cViewPr>
        <p:scale>
          <a:sx n="120" d="100"/>
          <a:sy n="120" d="100"/>
        </p:scale>
        <p:origin x="660" y="-383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8-04-10T13:46:05.624" idx="19">
    <p:pos x="10" y="10"/>
    <p:text>Trim down text on this screen or maybe break it into two</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2027"/>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sz="quarter" idx="1"/>
          </p:nvPr>
        </p:nvSpPr>
        <p:spPr>
          <a:xfrm>
            <a:off x="4143587" y="1"/>
            <a:ext cx="3169920" cy="482027"/>
          </a:xfrm>
          <a:prstGeom prst="rect">
            <a:avLst/>
          </a:prstGeom>
        </p:spPr>
        <p:txBody>
          <a:bodyPr vert="horz" lIns="95747" tIns="47873" rIns="95747" bIns="47873" rtlCol="0"/>
          <a:lstStyle>
            <a:lvl1pPr algn="r">
              <a:defRPr sz="1300"/>
            </a:lvl1pPr>
          </a:lstStyle>
          <a:p>
            <a:endParaRPr lang="en-US"/>
          </a:p>
        </p:txBody>
      </p:sp>
      <p:sp>
        <p:nvSpPr>
          <p:cNvPr id="4" name="Footer Placeholder 3"/>
          <p:cNvSpPr>
            <a:spLocks noGrp="1"/>
          </p:cNvSpPr>
          <p:nvPr>
            <p:ph type="ftr" sz="quarter" idx="2"/>
          </p:nvPr>
        </p:nvSpPr>
        <p:spPr>
          <a:xfrm>
            <a:off x="0" y="9119173"/>
            <a:ext cx="3169920" cy="482027"/>
          </a:xfrm>
          <a:prstGeom prst="rect">
            <a:avLst/>
          </a:prstGeom>
        </p:spPr>
        <p:txBody>
          <a:bodyPr vert="horz" lIns="95747" tIns="47873" rIns="95747" bIns="47873"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173"/>
            <a:ext cx="3169920" cy="482027"/>
          </a:xfrm>
          <a:prstGeom prst="rect">
            <a:avLst/>
          </a:prstGeom>
        </p:spPr>
        <p:txBody>
          <a:bodyPr vert="horz" lIns="95747" tIns="47873" rIns="95747" bIns="47873" rtlCol="0" anchor="b"/>
          <a:lstStyle>
            <a:lvl1pPr algn="r">
              <a:defRPr sz="1300"/>
            </a:lvl1pPr>
          </a:lstStyle>
          <a:p>
            <a:fld id="{C00AE1E8-3D0F-4B3A-A4E5-9591C2F8E635}" type="slidenum">
              <a:rPr lang="en-US" smtClean="0"/>
              <a:t>‹#›</a:t>
            </a:fld>
            <a:endParaRPr lang="en-US"/>
          </a:p>
        </p:txBody>
      </p:sp>
    </p:spTree>
    <p:extLst>
      <p:ext uri="{BB962C8B-B14F-4D97-AF65-F5344CB8AC3E}">
        <p14:creationId xmlns:p14="http://schemas.microsoft.com/office/powerpoint/2010/main" val="34884533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5747" tIns="47873" rIns="95747" bIns="47873"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5747" tIns="47873" rIns="95747" bIns="47873" rtlCol="0"/>
          <a:lstStyle>
            <a:lvl1pPr algn="r">
              <a:defRPr sz="1300"/>
            </a:lvl1pPr>
          </a:lstStyle>
          <a:p>
            <a:endParaRPr lang="en-US" dirty="0"/>
          </a:p>
        </p:txBody>
      </p:sp>
      <p:sp>
        <p:nvSpPr>
          <p:cNvPr id="4" name="Slide Image Placeholder 3"/>
          <p:cNvSpPr>
            <a:spLocks noGrp="1" noRot="1" noChangeAspect="1"/>
          </p:cNvSpPr>
          <p:nvPr>
            <p:ph type="sldImg" idx="2"/>
          </p:nvPr>
        </p:nvSpPr>
        <p:spPr>
          <a:xfrm>
            <a:off x="735013" y="1200150"/>
            <a:ext cx="5845175" cy="3240088"/>
          </a:xfrm>
          <a:prstGeom prst="rect">
            <a:avLst/>
          </a:prstGeom>
          <a:noFill/>
          <a:ln w="12700">
            <a:solidFill>
              <a:prstClr val="black"/>
            </a:solidFill>
          </a:ln>
        </p:spPr>
        <p:txBody>
          <a:bodyPr vert="horz" lIns="95747" tIns="47873" rIns="95747" bIns="47873" rtlCol="0" anchor="ctr"/>
          <a:lstStyle/>
          <a:p>
            <a:endParaRPr lang="en-US" dirty="0"/>
          </a:p>
        </p:txBody>
      </p:sp>
      <p:sp>
        <p:nvSpPr>
          <p:cNvPr id="5" name="Notes Placeholder 4"/>
          <p:cNvSpPr>
            <a:spLocks noGrp="1"/>
          </p:cNvSpPr>
          <p:nvPr>
            <p:ph type="body" sz="quarter" idx="3"/>
          </p:nvPr>
        </p:nvSpPr>
        <p:spPr>
          <a:xfrm>
            <a:off x="731520" y="4620578"/>
            <a:ext cx="5852160" cy="3780473"/>
          </a:xfrm>
          <a:prstGeom prst="rect">
            <a:avLst/>
          </a:prstGeom>
        </p:spPr>
        <p:txBody>
          <a:bodyPr vert="horz" lIns="95747" tIns="47873" rIns="95747" bIns="4787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5747" tIns="47873" rIns="95747" bIns="47873"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5747" tIns="47873" rIns="95747" bIns="47873" rtlCol="0" anchor="b"/>
          <a:lstStyle>
            <a:lvl1pPr algn="r">
              <a:defRPr sz="1300"/>
            </a:lvl1pPr>
          </a:lstStyle>
          <a:p>
            <a:fld id="{21478C9A-C737-4400-B9B7-C15C3F884CF5}" type="slidenum">
              <a:rPr lang="en-US" smtClean="0"/>
              <a:t>‹#›</a:t>
            </a:fld>
            <a:endParaRPr lang="en-US" dirty="0"/>
          </a:p>
        </p:txBody>
      </p:sp>
    </p:spTree>
    <p:extLst>
      <p:ext uri="{BB962C8B-B14F-4D97-AF65-F5344CB8AC3E}">
        <p14:creationId xmlns:p14="http://schemas.microsoft.com/office/powerpoint/2010/main" val="393536077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176213"/>
            <a:ext cx="6575425" cy="3644900"/>
          </a:xfrm>
        </p:spPr>
      </p:sp>
      <p:sp>
        <p:nvSpPr>
          <p:cNvPr id="3" name="Notes Placeholder 2"/>
          <p:cNvSpPr>
            <a:spLocks noGrp="1"/>
          </p:cNvSpPr>
          <p:nvPr>
            <p:ph type="body" idx="1"/>
          </p:nvPr>
        </p:nvSpPr>
        <p:spPr/>
        <p:txBody>
          <a:bodyPr/>
          <a:lstStyle/>
          <a:p>
            <a:pPr defTabSz="957468">
              <a:defRPr/>
            </a:pPr>
            <a:endParaRPr lang="en-US" sz="1300" dirty="0"/>
          </a:p>
        </p:txBody>
      </p:sp>
      <p:sp>
        <p:nvSpPr>
          <p:cNvPr id="4" name="Slide Number Placeholder 3"/>
          <p:cNvSpPr>
            <a:spLocks noGrp="1"/>
          </p:cNvSpPr>
          <p:nvPr>
            <p:ph type="sldNum" sz="quarter" idx="10"/>
          </p:nvPr>
        </p:nvSpPr>
        <p:spPr/>
        <p:txBody>
          <a:bodyPr/>
          <a:lstStyle/>
          <a:p>
            <a:fld id="{21478C9A-C737-4400-B9B7-C15C3F884CF5}" type="slidenum">
              <a:rPr lang="en-US" smtClean="0"/>
              <a:t>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916298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demonstrate council membership growth and retention; imagine a bucket filling with water. Your council is the bucket and the water coming from the faucet represents the in-flow of new members. Water is both life-giving and symbolic.  No one can survive without water, and water represents new life!  Without new </a:t>
            </a:r>
            <a:r>
              <a:rPr lang="en-US" baseline="0" dirty="0"/>
              <a:t>members, your council can not survive, for long! The bucket you see has some leaks, and is loosing </a:t>
            </a:r>
            <a:r>
              <a:rPr lang="en-US" dirty="0"/>
              <a:t>water</a:t>
            </a:r>
            <a:r>
              <a:rPr lang="en-US" baseline="0" dirty="0"/>
              <a:t>!  So regardless of the amount of water coming from the faucet, and into </a:t>
            </a:r>
            <a:r>
              <a:rPr lang="en-US" dirty="0"/>
              <a:t>t</a:t>
            </a:r>
            <a:r>
              <a:rPr lang="en-US" baseline="0" dirty="0"/>
              <a:t>he bucket, it is still losing</a:t>
            </a:r>
            <a:r>
              <a:rPr lang="en-US" dirty="0"/>
              <a:t> water!</a:t>
            </a:r>
            <a:r>
              <a:rPr lang="en-US" baseline="0" dirty="0"/>
              <a:t> </a:t>
            </a:r>
          </a:p>
          <a:p>
            <a:endParaRPr lang="en-US" baseline="0" dirty="0"/>
          </a:p>
          <a:p>
            <a:r>
              <a:rPr lang="en-US" dirty="0"/>
              <a:t>When the faucet is on full blast, meaning your council is actively recruiting new members and growing exponentially, then the leaks</a:t>
            </a:r>
            <a:r>
              <a:rPr lang="en-US" baseline="0" dirty="0"/>
              <a:t> are less noticeable.  Even though the water may continue to rise, council officers need to be aware of the root cause.  If the faucet is turned off, it won’t be very long and your bucket will be near empty. As the water flow will varies your leaks will be more or less noticeable. </a:t>
            </a:r>
          </a:p>
          <a:p>
            <a:endParaRPr lang="en-US" baseline="0" dirty="0"/>
          </a:p>
          <a:p>
            <a:r>
              <a:rPr lang="en-US" baseline="0" dirty="0"/>
              <a:t>You should take action</a:t>
            </a:r>
            <a:r>
              <a:rPr lang="en-US" dirty="0"/>
              <a:t>s that are focused on increasing the flow of water, and ways of plugging those holes!  </a:t>
            </a:r>
            <a:r>
              <a:rPr lang="en-US" baseline="0" dirty="0"/>
              <a:t>The more that holes that are plugged, the more water stays in the bucket. The key is to understand the core reason you are losing members. </a:t>
            </a:r>
          </a:p>
          <a:p>
            <a:endParaRPr lang="en-US" baseline="0" dirty="0"/>
          </a:p>
          <a:p>
            <a:r>
              <a:rPr lang="en-US" sz="1300" dirty="0"/>
              <a:t>Now, here's a chilling thought. What happens to your bucket when the flow of water slows down, and your holes get larger? Now, your council is quickly at a crisis point.  Officers and members must come together and determine a course of action that plugs the holes, and increases the water flow into the bucket.  The answer is generally, a proactive approach with charitable outreach programs, which our members find attractive.  Council officer time and energies need to focus on fixing these holes. At each function, program or project someone must be in charge of keeping track of who was helping out. By doing so, your council will build a book of knowledge on what events attract which members, and it will help officers learn about improving relationships with members.  </a:t>
            </a:r>
            <a:endParaRPr lang="en-US" baseline="0" dirty="0"/>
          </a:p>
        </p:txBody>
      </p:sp>
      <p:sp>
        <p:nvSpPr>
          <p:cNvPr id="4" name="Slide Number Placeholder 3"/>
          <p:cNvSpPr>
            <a:spLocks noGrp="1"/>
          </p:cNvSpPr>
          <p:nvPr>
            <p:ph type="sldNum" sz="quarter" idx="10"/>
          </p:nvPr>
        </p:nvSpPr>
        <p:spPr/>
        <p:txBody>
          <a:bodyPr/>
          <a:lstStyle/>
          <a:p>
            <a:fld id="{21478C9A-C737-4400-B9B7-C15C3F884CF5}" type="slidenum">
              <a:rPr lang="en-US" smtClean="0"/>
              <a:t>3</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672446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63513"/>
            <a:ext cx="6473825" cy="3589337"/>
          </a:xfrm>
        </p:spPr>
      </p:sp>
      <p:sp>
        <p:nvSpPr>
          <p:cNvPr id="3" name="Notes Placeholder 2"/>
          <p:cNvSpPr>
            <a:spLocks noGrp="1"/>
          </p:cNvSpPr>
          <p:nvPr>
            <p:ph type="body" idx="1"/>
          </p:nvPr>
        </p:nvSpPr>
        <p:spPr>
          <a:xfrm>
            <a:off x="315117" y="4000500"/>
            <a:ext cx="6684966" cy="4525156"/>
          </a:xfrm>
        </p:spPr>
        <p:txBody>
          <a:bodyPr/>
          <a:lstStyle/>
          <a:p>
            <a:pPr>
              <a:spcAft>
                <a:spcPts val="1047"/>
              </a:spcAft>
            </a:pPr>
            <a:r>
              <a:rPr lang="en-US" dirty="0"/>
              <a:t>Membership retention </a:t>
            </a:r>
            <a:r>
              <a:rPr lang="en-US" b="1" u="none" dirty="0"/>
              <a:t>IS</a:t>
            </a:r>
            <a:r>
              <a:rPr lang="en-US" b="0" u="none" dirty="0"/>
              <a:t>,</a:t>
            </a:r>
            <a:r>
              <a:rPr lang="en-US" b="0" u="none" baseline="0" dirty="0"/>
              <a:t> </a:t>
            </a:r>
            <a:r>
              <a:rPr lang="en-US" b="0" u="none" dirty="0"/>
              <a:t>an</a:t>
            </a:r>
            <a:r>
              <a:rPr lang="en-US" dirty="0"/>
              <a:t> active and ongoing process of engaging</a:t>
            </a:r>
            <a:r>
              <a:rPr lang="en-US" baseline="0" dirty="0"/>
              <a:t> each individual member in your council. </a:t>
            </a:r>
          </a:p>
          <a:p>
            <a:pPr>
              <a:spcAft>
                <a:spcPts val="1047"/>
              </a:spcAft>
            </a:pPr>
            <a:r>
              <a:rPr lang="en-US" baseline="0" dirty="0"/>
              <a:t>This involves contact with </a:t>
            </a:r>
            <a:r>
              <a:rPr lang="en-US" dirty="0"/>
              <a:t>your council </a:t>
            </a:r>
            <a:r>
              <a:rPr lang="en-US" baseline="0" dirty="0"/>
              <a:t>members and inviting or encouraging them to participate in council action, particularly in charitable outreach.  Members find these activities to have the most meaningful “personal” outcomes. </a:t>
            </a:r>
          </a:p>
          <a:p>
            <a:pPr>
              <a:spcAft>
                <a:spcPts val="1047"/>
              </a:spcAft>
            </a:pPr>
            <a:r>
              <a:rPr lang="en-US" baseline="0" dirty="0"/>
              <a:t>This Retention process must be an ongoing and proactive effort to have long term successful outcomes. It doesn’t matter whether a member is 18 or 80, the process is the same.  The processes we outline in this course are the foundation for inspiring meaningful interaction between the council and it’s membership.</a:t>
            </a:r>
          </a:p>
          <a:p>
            <a:pPr>
              <a:spcAft>
                <a:spcPts val="1047"/>
              </a:spcAft>
            </a:pPr>
            <a:r>
              <a:rPr lang="en-US" dirty="0"/>
              <a:t>Creating a fraternal bond between members, and among members is a great step in the right direction. To create this bond we must understand,</a:t>
            </a:r>
            <a:r>
              <a:rPr lang="en-US" baseline="0" dirty="0"/>
              <a:t> that each member joins to get engaged in Charity, the first principle of our Order. We promis</a:t>
            </a:r>
            <a:r>
              <a:rPr lang="en-US" dirty="0"/>
              <a:t>e this to each candidate.  </a:t>
            </a:r>
            <a:r>
              <a:rPr lang="en-US" baseline="0" dirty="0"/>
              <a:t>These charitable outreach projects should engage many members, and their families.  This is a great contribution, however, you may never see them at meetings.  So this takes a council mind shift.</a:t>
            </a:r>
          </a:p>
          <a:p>
            <a:pPr defTabSz="957468">
              <a:spcAft>
                <a:spcPts val="1047"/>
              </a:spcAft>
              <a:defRPr/>
            </a:pPr>
            <a:r>
              <a:rPr lang="en-US" dirty="0"/>
              <a:t>Membership retention is not a one-size fits all proposition.  We will explore some simple approaches that you can use to begin a positive council retention culture. Your understanding of the requirements is the first step.</a:t>
            </a:r>
          </a:p>
          <a:p>
            <a:pPr defTabSz="957468">
              <a:spcAft>
                <a:spcPts val="1047"/>
              </a:spcAft>
              <a:defRPr/>
            </a:pPr>
            <a:r>
              <a:rPr lang="en-US" dirty="0"/>
              <a:t>With just a little</a:t>
            </a:r>
            <a:r>
              <a:rPr lang="en-US" baseline="0" dirty="0"/>
              <a:t> structured effort</a:t>
            </a:r>
            <a:r>
              <a:rPr lang="en-US" dirty="0"/>
              <a:t> on behalf of council officers, directors, chairmen,</a:t>
            </a:r>
            <a:r>
              <a:rPr lang="en-US" baseline="0" dirty="0"/>
              <a:t> you will help your members become what they aspired to be when the joined your council!  A better husband, father and Catholic man.</a:t>
            </a:r>
            <a:endParaRPr lang="en-US" dirty="0"/>
          </a:p>
        </p:txBody>
      </p:sp>
      <p:sp>
        <p:nvSpPr>
          <p:cNvPr id="4" name="Slide Number Placeholder 3"/>
          <p:cNvSpPr>
            <a:spLocks noGrp="1"/>
          </p:cNvSpPr>
          <p:nvPr>
            <p:ph type="sldNum" sz="quarter" idx="10"/>
          </p:nvPr>
        </p:nvSpPr>
        <p:spPr/>
        <p:txBody>
          <a:bodyPr/>
          <a:lstStyle/>
          <a:p>
            <a:fld id="{21478C9A-C737-4400-B9B7-C15C3F884CF5}" type="slidenum">
              <a:rPr lang="en-US" smtClean="0"/>
              <a:t>12</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405727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The “red flag” signal is that the council need to pay closer attention to the activities and welfare of it’s members.  </a:t>
            </a:r>
          </a:p>
          <a:p>
            <a:r>
              <a:rPr lang="en-US" sz="1000" dirty="0"/>
              <a:t>An important thing to realize here is that understanding the events that led up to this decision is a crucial step in understanding how the council failed to engage this member. In order to retain members like this, we need to ensure that we have been paying attention and that we have some idea what led this member to stop paying his dues.  Was it from the holes in our bucket earlier, unmet expectations or feeling neglected?  Answer these questions, and many others will become evident. </a:t>
            </a:r>
          </a:p>
          <a:p>
            <a:r>
              <a:rPr lang="en-US" sz="1000" dirty="0"/>
              <a:t>Once the member has stopped paying his dues, it may be very difficult to re-engage him in his council.  Swift steps must be taken, which start with reaching out to the member in a personal way, to find out what is going on in his life.  Maybe there is a health problem, or job issue, and family member that requires extra attention or extra funding</a:t>
            </a:r>
          </a:p>
          <a:p>
            <a:endParaRPr lang="en-US" sz="500" dirty="0"/>
          </a:p>
        </p:txBody>
      </p:sp>
      <p:sp>
        <p:nvSpPr>
          <p:cNvPr id="4" name="Slide Number Placeholder 3"/>
          <p:cNvSpPr>
            <a:spLocks noGrp="1"/>
          </p:cNvSpPr>
          <p:nvPr>
            <p:ph type="sldNum" sz="quarter" idx="10"/>
          </p:nvPr>
        </p:nvSpPr>
        <p:spPr/>
        <p:txBody>
          <a:bodyPr/>
          <a:lstStyle/>
          <a:p>
            <a:fld id="{21478C9A-C737-4400-B9B7-C15C3F884CF5}" type="slidenum">
              <a:rPr lang="en-US" smtClean="0"/>
              <a:t>17</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250082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83535" y="4524241"/>
            <a:ext cx="6782155" cy="4826222"/>
          </a:xfrm>
        </p:spPr>
        <p:txBody>
          <a:bodyPr/>
          <a:lstStyle/>
          <a:p>
            <a:r>
              <a:rPr lang="en-US" dirty="0"/>
              <a:t>Here are a few tips to improve your council’s member retention:</a:t>
            </a:r>
          </a:p>
          <a:p>
            <a:pPr marL="191494" indent="-191494">
              <a:buAutoNum type="arabicPeriod"/>
            </a:pPr>
            <a:r>
              <a:rPr lang="en-US" sz="1300" b="1" dirty="0"/>
              <a:t>Start your retention efforts on day 1</a:t>
            </a:r>
          </a:p>
          <a:p>
            <a:r>
              <a:rPr lang="en-US" sz="1300" dirty="0"/>
              <a:t>The first day of membership should be the only time you send a mass email with limited personalization. That very first contact can be a welcome format, everything after that should be aimed at maintaining that member.  Promote the benefits of membership and keep in contact.  You can't begin a retention program six months after his dues </a:t>
            </a:r>
            <a:r>
              <a:rPr lang="en-US" dirty="0"/>
              <a:t>has gone unpaid.  </a:t>
            </a:r>
            <a:r>
              <a:rPr lang="en-US" sz="1300" dirty="0"/>
              <a:t>Your membership retention program starts the instant they agree to become a member.</a:t>
            </a:r>
          </a:p>
          <a:p>
            <a:r>
              <a:rPr lang="en-US" b="1" dirty="0"/>
              <a:t>2. Reach out early and often</a:t>
            </a:r>
          </a:p>
          <a:p>
            <a:pPr defTabSz="957468">
              <a:defRPr/>
            </a:pPr>
            <a:r>
              <a:rPr lang="en-US" sz="1300" dirty="0"/>
              <a:t>For members who fail to find value in their council, it's often due to not fully using the benefits of membership. This could be a lack of knowledge or even just a matter of forgetting. For this reason it's important to stay in touch with your members. You can do this through messages in your online community, phone calls, and through emails.  </a:t>
            </a:r>
            <a:r>
              <a:rPr lang="en-US" dirty="0"/>
              <a:t>Pay attention to what programs interest him</a:t>
            </a:r>
            <a:r>
              <a:rPr lang="en-US" baseline="0" dirty="0"/>
              <a:t>.</a:t>
            </a:r>
            <a:endParaRPr lang="en-US" dirty="0"/>
          </a:p>
          <a:p>
            <a:pPr defTabSz="957468"/>
            <a:r>
              <a:rPr lang="en-US" sz="1300" b="1" dirty="0"/>
              <a:t>3. Make it personal</a:t>
            </a:r>
          </a:p>
          <a:p>
            <a:r>
              <a:rPr lang="en-US" sz="1300" dirty="0"/>
              <a:t>One-size membership no longer fits all. Members expect a customized approach. As we mentioned earlier, personalization should be a high priority. Consider that personalized subject lines are 22.2% more likely to be opened.  This means customizing all types of communications and interactions. If you're not providing an experience that feels personal, you can </a:t>
            </a:r>
            <a:r>
              <a:rPr lang="en-US" dirty="0"/>
              <a:t>be sure that </a:t>
            </a:r>
            <a:r>
              <a:rPr lang="en-US" sz="1300" dirty="0"/>
              <a:t>your members feel like numbers. </a:t>
            </a:r>
          </a:p>
          <a:p>
            <a:pPr defTabSz="957468"/>
            <a:r>
              <a:rPr lang="en-US" sz="1300" b="1" dirty="0"/>
              <a:t>4. Find out why they joined, do more of it</a:t>
            </a:r>
          </a:p>
          <a:p>
            <a:r>
              <a:rPr lang="en-US" sz="1300" dirty="0"/>
              <a:t>Every member has a reason they joined. Find out what it was</a:t>
            </a:r>
            <a:r>
              <a:rPr lang="en-US" dirty="0"/>
              <a:t>!</a:t>
            </a:r>
            <a:r>
              <a:rPr lang="en-US" sz="1300" dirty="0"/>
              <a:t> What goal or reason did they have that they thought membership could help them solve.   This is really the secret sauce </a:t>
            </a:r>
            <a:r>
              <a:rPr lang="en-US" dirty="0"/>
              <a:t>finding ways for the member to participate in “hot button” programs</a:t>
            </a:r>
            <a:r>
              <a:rPr lang="en-US" sz="1300" dirty="0"/>
              <a:t>.  This is pretty simple and just makes sense.</a:t>
            </a:r>
          </a:p>
        </p:txBody>
      </p:sp>
      <p:sp>
        <p:nvSpPr>
          <p:cNvPr id="4" name="Slide Number Placeholder 3"/>
          <p:cNvSpPr>
            <a:spLocks noGrp="1"/>
          </p:cNvSpPr>
          <p:nvPr>
            <p:ph type="sldNum" sz="quarter" idx="10"/>
          </p:nvPr>
        </p:nvSpPr>
        <p:spPr/>
        <p:txBody>
          <a:bodyPr/>
          <a:lstStyle/>
          <a:p>
            <a:fld id="{21478C9A-C737-4400-B9B7-C15C3F884CF5}" type="slidenum">
              <a:rPr lang="en-US" smtClean="0"/>
              <a:t>20</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218554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03842" y="76801"/>
            <a:ext cx="6247340" cy="5119838"/>
          </a:xfrm>
          <a:prstGeom prst="rect">
            <a:avLst/>
          </a:prstGeom>
        </p:spPr>
        <p:txBody>
          <a:bodyPr lIns="320040" tIns="228600" rIns="320040" bIns="228600" anchor="ctr"/>
          <a:lstStyle>
            <a:lvl1pPr marL="0" algn="l">
              <a:spcBef>
                <a:spcPts val="0"/>
              </a:spcBef>
              <a:defRPr sz="3000" baseline="0"/>
            </a:lvl1pPr>
          </a:lstStyle>
          <a:p>
            <a:r>
              <a:rPr lang="en-US" dirty="0"/>
              <a:t>Insert Course Title Here</a:t>
            </a:r>
          </a:p>
        </p:txBody>
      </p:sp>
      <p:sp>
        <p:nvSpPr>
          <p:cNvPr id="9" name="Picture Placeholder 8"/>
          <p:cNvSpPr>
            <a:spLocks noGrp="1"/>
          </p:cNvSpPr>
          <p:nvPr>
            <p:ph type="pic" sz="quarter" idx="10"/>
          </p:nvPr>
        </p:nvSpPr>
        <p:spPr>
          <a:xfrm>
            <a:off x="83510" y="76803"/>
            <a:ext cx="3120332" cy="5119836"/>
          </a:xfrm>
          <a:prstGeom prst="rect">
            <a:avLst/>
          </a:prstGeom>
        </p:spPr>
        <p:txBody>
          <a:bodyPr anchor="ctr"/>
          <a:lstStyle>
            <a:lvl1pPr marL="0" indent="0" algn="ctr">
              <a:buNone/>
              <a:defRPr sz="1300"/>
            </a:lvl1pPr>
          </a:lstStyle>
          <a:p>
            <a:r>
              <a:rPr lang="en-US" dirty="0"/>
              <a:t>Click icon to add picture</a:t>
            </a:r>
          </a:p>
        </p:txBody>
      </p:sp>
    </p:spTree>
    <p:extLst>
      <p:ext uri="{BB962C8B-B14F-4D97-AF65-F5344CB8AC3E}">
        <p14:creationId xmlns:p14="http://schemas.microsoft.com/office/powerpoint/2010/main" val="1254505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11152" y="76953"/>
            <a:ext cx="6240030" cy="470898"/>
          </a:xfrm>
          <a:prstGeom prst="rect">
            <a:avLst/>
          </a:prstGeom>
        </p:spPr>
        <p:txBody>
          <a:bodyPr lIns="182880" tIns="137160" rIns="182880" bIns="0" anchor="t">
            <a:spAutoFit/>
          </a:bodyPr>
          <a:lstStyle>
            <a:lvl1pPr marL="0" algn="l">
              <a:spcBef>
                <a:spcPts val="0"/>
              </a:spcBef>
              <a:defRPr sz="2400" baseline="0"/>
            </a:lvl1pPr>
          </a:lstStyle>
          <a:p>
            <a:r>
              <a:rPr lang="en-US" dirty="0"/>
              <a:t>Insert Slide Title Here</a:t>
            </a:r>
          </a:p>
        </p:txBody>
      </p:sp>
      <p:sp>
        <p:nvSpPr>
          <p:cNvPr id="9" name="Picture Placeholder 8"/>
          <p:cNvSpPr>
            <a:spLocks noGrp="1"/>
          </p:cNvSpPr>
          <p:nvPr>
            <p:ph type="pic" sz="quarter" idx="10"/>
          </p:nvPr>
        </p:nvSpPr>
        <p:spPr>
          <a:xfrm>
            <a:off x="87482" y="76954"/>
            <a:ext cx="3116360" cy="5119683"/>
          </a:xfrm>
          <a:prstGeom prst="rect">
            <a:avLst/>
          </a:prstGeom>
        </p:spPr>
        <p:txBody>
          <a:bodyPr anchor="ctr"/>
          <a:lstStyle>
            <a:lvl1pPr marL="0" indent="0" algn="ctr">
              <a:buNone/>
              <a:defRPr sz="1300"/>
            </a:lvl1pPr>
          </a:lstStyle>
          <a:p>
            <a:r>
              <a:rPr lang="en-US" dirty="0"/>
              <a:t>Click icon to add picture</a:t>
            </a:r>
          </a:p>
        </p:txBody>
      </p:sp>
      <p:sp>
        <p:nvSpPr>
          <p:cNvPr id="4" name="Text Placeholder 4"/>
          <p:cNvSpPr>
            <a:spLocks noGrp="1"/>
          </p:cNvSpPr>
          <p:nvPr>
            <p:ph type="body" sz="quarter" idx="11" hasCustomPrompt="1"/>
          </p:nvPr>
        </p:nvSpPr>
        <p:spPr>
          <a:xfrm>
            <a:off x="3203842" y="547851"/>
            <a:ext cx="6240030" cy="507831"/>
          </a:xfrm>
          <a:prstGeom prst="rect">
            <a:avLst/>
          </a:prstGeom>
        </p:spPr>
        <p:txBody>
          <a:bodyPr lIns="182880" tIns="91440" rIns="182880" bIns="137160">
            <a:spAutoFit/>
          </a:bodyPr>
          <a:lstStyle>
            <a:lvl1pPr marL="0" indent="0">
              <a:buNone/>
              <a:defRPr sz="2000" baseline="0"/>
            </a:lvl1pPr>
            <a:lvl2pPr>
              <a:defRPr sz="1300"/>
            </a:lvl2pPr>
            <a:lvl3pPr>
              <a:defRPr sz="1300"/>
            </a:lvl3pPr>
            <a:lvl4pPr>
              <a:defRPr sz="1300"/>
            </a:lvl4pPr>
            <a:lvl5pPr>
              <a:defRPr sz="1300"/>
            </a:lvl5pPr>
          </a:lstStyle>
          <a:p>
            <a:pPr lvl="0"/>
            <a:r>
              <a:rPr lang="en-US" dirty="0"/>
              <a:t>Slide content here</a:t>
            </a:r>
          </a:p>
        </p:txBody>
      </p:sp>
    </p:spTree>
    <p:extLst>
      <p:ext uri="{BB962C8B-B14F-4D97-AF65-F5344CB8AC3E}">
        <p14:creationId xmlns:p14="http://schemas.microsoft.com/office/powerpoint/2010/main" val="3655478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03842" y="76954"/>
            <a:ext cx="6247340" cy="415498"/>
          </a:xfrm>
          <a:prstGeom prst="rect">
            <a:avLst/>
          </a:prstGeom>
        </p:spPr>
        <p:txBody>
          <a:bodyPr wrap="square" lIns="182880" tIns="137160" rIns="182880" bIns="0" anchor="t">
            <a:spAutoFit/>
          </a:bodyPr>
          <a:lstStyle>
            <a:lvl1pPr marL="0" algn="l">
              <a:spcBef>
                <a:spcPts val="0"/>
              </a:spcBef>
              <a:defRPr sz="2000" baseline="0"/>
            </a:lvl1pPr>
          </a:lstStyle>
          <a:p>
            <a:r>
              <a:rPr lang="en-US" dirty="0"/>
              <a:t>Insert Slide Title Here</a:t>
            </a:r>
          </a:p>
        </p:txBody>
      </p:sp>
      <p:sp>
        <p:nvSpPr>
          <p:cNvPr id="9" name="Picture Placeholder 8"/>
          <p:cNvSpPr>
            <a:spLocks noGrp="1"/>
          </p:cNvSpPr>
          <p:nvPr>
            <p:ph type="pic" sz="quarter" idx="10"/>
          </p:nvPr>
        </p:nvSpPr>
        <p:spPr>
          <a:xfrm>
            <a:off x="80172" y="76956"/>
            <a:ext cx="3123670" cy="5119682"/>
          </a:xfrm>
          <a:prstGeom prst="rect">
            <a:avLst/>
          </a:prstGeom>
        </p:spPr>
        <p:txBody>
          <a:bodyPr anchor="ctr"/>
          <a:lstStyle>
            <a:lvl1pPr marL="0" indent="0" algn="ctr">
              <a:buNone/>
              <a:defRPr sz="1300"/>
            </a:lvl1pPr>
          </a:lstStyle>
          <a:p>
            <a:r>
              <a:rPr lang="en-US" dirty="0"/>
              <a:t>Click icon to add picture</a:t>
            </a:r>
          </a:p>
        </p:txBody>
      </p:sp>
      <p:sp>
        <p:nvSpPr>
          <p:cNvPr id="4" name="Text Placeholder 4"/>
          <p:cNvSpPr>
            <a:spLocks noGrp="1"/>
          </p:cNvSpPr>
          <p:nvPr>
            <p:ph type="body" sz="quarter" idx="11" hasCustomPrompt="1"/>
          </p:nvPr>
        </p:nvSpPr>
        <p:spPr>
          <a:xfrm>
            <a:off x="3203842" y="507320"/>
            <a:ext cx="6247876" cy="507831"/>
          </a:xfrm>
          <a:prstGeom prst="rect">
            <a:avLst/>
          </a:prstGeom>
        </p:spPr>
        <p:txBody>
          <a:bodyPr wrap="square" lIns="182880" tIns="91440" rIns="182880" bIns="137160">
            <a:spAutoFit/>
          </a:bodyPr>
          <a:lstStyle>
            <a:lvl1pPr marL="0" indent="0">
              <a:buNone/>
              <a:defRPr sz="2000" baseline="0"/>
            </a:lvl1pPr>
            <a:lvl2pPr>
              <a:defRPr sz="1300"/>
            </a:lvl2pPr>
            <a:lvl3pPr>
              <a:defRPr sz="1300"/>
            </a:lvl3pPr>
            <a:lvl4pPr>
              <a:defRPr sz="1300"/>
            </a:lvl4pPr>
            <a:lvl5pPr>
              <a:defRPr sz="1300"/>
            </a:lvl5pPr>
          </a:lstStyle>
          <a:p>
            <a:pPr lvl="0"/>
            <a:r>
              <a:rPr lang="en-US" dirty="0"/>
              <a:t>Slide content here</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03842" y="76953"/>
            <a:ext cx="6246804" cy="470898"/>
          </a:xfrm>
          <a:prstGeom prst="rect">
            <a:avLst/>
          </a:prstGeom>
        </p:spPr>
        <p:txBody>
          <a:bodyPr wrap="square" lIns="182880" tIns="137160" rIns="182880" bIns="0" anchor="t">
            <a:spAutoFit/>
          </a:bodyPr>
          <a:lstStyle>
            <a:lvl1pPr marL="0" algn="l">
              <a:spcBef>
                <a:spcPts val="0"/>
              </a:spcBef>
              <a:defRPr sz="2400" baseline="0"/>
            </a:lvl1pPr>
          </a:lstStyle>
          <a:p>
            <a:r>
              <a:rPr lang="en-US" dirty="0"/>
              <a:t>Insert Slide Title Here</a:t>
            </a:r>
          </a:p>
        </p:txBody>
      </p:sp>
      <p:sp>
        <p:nvSpPr>
          <p:cNvPr id="9" name="Picture Placeholder 8"/>
          <p:cNvSpPr>
            <a:spLocks noGrp="1"/>
          </p:cNvSpPr>
          <p:nvPr>
            <p:ph type="pic" sz="quarter" idx="10"/>
          </p:nvPr>
        </p:nvSpPr>
        <p:spPr>
          <a:xfrm>
            <a:off x="82846" y="76954"/>
            <a:ext cx="3120996" cy="5119683"/>
          </a:xfrm>
          <a:prstGeom prst="rect">
            <a:avLst/>
          </a:prstGeom>
        </p:spPr>
        <p:txBody>
          <a:bodyPr anchor="ctr"/>
          <a:lstStyle>
            <a:lvl1pPr marL="0" indent="0" algn="ctr">
              <a:buNone/>
              <a:defRPr sz="1300"/>
            </a:lvl1pPr>
          </a:lstStyle>
          <a:p>
            <a:r>
              <a:rPr lang="en-US" dirty="0"/>
              <a:t>Click icon to add picture</a:t>
            </a:r>
          </a:p>
        </p:txBody>
      </p:sp>
      <p:sp>
        <p:nvSpPr>
          <p:cNvPr id="4" name="Text Placeholder 4"/>
          <p:cNvSpPr>
            <a:spLocks noGrp="1"/>
          </p:cNvSpPr>
          <p:nvPr>
            <p:ph type="body" sz="quarter" idx="11" hasCustomPrompt="1"/>
          </p:nvPr>
        </p:nvSpPr>
        <p:spPr>
          <a:xfrm>
            <a:off x="3203842" y="562913"/>
            <a:ext cx="6247340" cy="507831"/>
          </a:xfrm>
          <a:prstGeom prst="rect">
            <a:avLst/>
          </a:prstGeom>
        </p:spPr>
        <p:txBody>
          <a:bodyPr wrap="square" lIns="182880" tIns="91440" rIns="182880" bIns="137160">
            <a:spAutoFit/>
          </a:bodyPr>
          <a:lstStyle>
            <a:lvl1pPr marL="0" indent="0">
              <a:buNone/>
              <a:defRPr sz="2000" baseline="0"/>
            </a:lvl1pPr>
            <a:lvl2pPr>
              <a:defRPr sz="1300"/>
            </a:lvl2pPr>
            <a:lvl3pPr>
              <a:defRPr sz="1300"/>
            </a:lvl3pPr>
            <a:lvl4pPr>
              <a:defRPr sz="1300"/>
            </a:lvl4pPr>
            <a:lvl5pPr>
              <a:defRPr sz="1300"/>
            </a:lvl5pPr>
          </a:lstStyle>
          <a:p>
            <a:pPr lvl="0"/>
            <a:r>
              <a:rPr lang="en-US" dirty="0"/>
              <a:t>Slide content here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tandard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173" y="76955"/>
            <a:ext cx="9371009" cy="470898"/>
          </a:xfrm>
          <a:prstGeom prst="rect">
            <a:avLst/>
          </a:prstGeom>
        </p:spPr>
        <p:txBody>
          <a:bodyPr wrap="square" lIns="182880" tIns="137160" rIns="182880" bIns="0">
            <a:spAutoFit/>
          </a:bodyPr>
          <a:lstStyle>
            <a:lvl1pPr>
              <a:defRPr sz="2400"/>
            </a:lvl1pPr>
          </a:lstStyle>
          <a:p>
            <a:r>
              <a:rPr lang="en-US" dirty="0"/>
              <a:t>Slide Title Here</a:t>
            </a:r>
          </a:p>
        </p:txBody>
      </p:sp>
      <p:sp>
        <p:nvSpPr>
          <p:cNvPr id="5" name="Text Placeholder 4"/>
          <p:cNvSpPr>
            <a:spLocks noGrp="1"/>
          </p:cNvSpPr>
          <p:nvPr>
            <p:ph type="body" sz="quarter" idx="10" hasCustomPrompt="1"/>
          </p:nvPr>
        </p:nvSpPr>
        <p:spPr>
          <a:xfrm>
            <a:off x="80172" y="547853"/>
            <a:ext cx="9371009" cy="507831"/>
          </a:xfrm>
          <a:prstGeom prst="rect">
            <a:avLst/>
          </a:prstGeom>
        </p:spPr>
        <p:txBody>
          <a:bodyPr wrap="square" lIns="182880" tIns="91440" rIns="182880" bIns="137160">
            <a:spAutoFit/>
          </a:bodyPr>
          <a:lstStyle>
            <a:lvl1pPr marL="0" indent="0">
              <a:buNone/>
              <a:defRPr sz="2000" baseline="0"/>
            </a:lvl1pPr>
            <a:lvl2pPr>
              <a:defRPr sz="1300"/>
            </a:lvl2pPr>
            <a:lvl3pPr>
              <a:defRPr sz="1300"/>
            </a:lvl3pPr>
            <a:lvl4pPr>
              <a:defRPr sz="1300"/>
            </a:lvl4pPr>
            <a:lvl5pPr>
              <a:defRPr sz="1300"/>
            </a:lvl5pPr>
          </a:lstStyle>
          <a:p>
            <a:pPr lvl="0"/>
            <a:r>
              <a:rPr lang="en-US" dirty="0"/>
              <a:t>Slide content here</a:t>
            </a:r>
          </a:p>
        </p:txBody>
      </p:sp>
    </p:spTree>
    <p:extLst>
      <p:ext uri="{BB962C8B-B14F-4D97-AF65-F5344CB8AC3E}">
        <p14:creationId xmlns:p14="http://schemas.microsoft.com/office/powerpoint/2010/main" val="2506357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848107" y="547853"/>
            <a:ext cx="7822437" cy="4385960"/>
          </a:xfrm>
          <a:prstGeom prst="rect">
            <a:avLst/>
          </a:prstGeom>
          <a:ln>
            <a:solidFill>
              <a:schemeClr val="accent1"/>
            </a:solidFill>
            <a:prstDash val="dash"/>
          </a:ln>
        </p:spPr>
        <p:txBody>
          <a:bodyPr anchor="ctr"/>
          <a:lstStyle>
            <a:lvl1pPr marL="0" indent="0" algn="ctr">
              <a:buNone/>
              <a:defRPr sz="1300"/>
            </a:lvl1pPr>
          </a:lstStyle>
          <a:p>
            <a:r>
              <a:rPr lang="en-US" dirty="0"/>
              <a:t>Insert Video Snapshot Here</a:t>
            </a:r>
          </a:p>
        </p:txBody>
      </p:sp>
      <p:sp>
        <p:nvSpPr>
          <p:cNvPr id="2" name="Title 1"/>
          <p:cNvSpPr>
            <a:spLocks noGrp="1"/>
          </p:cNvSpPr>
          <p:nvPr>
            <p:ph type="title" hasCustomPrompt="1"/>
          </p:nvPr>
        </p:nvSpPr>
        <p:spPr>
          <a:xfrm>
            <a:off x="80173" y="76955"/>
            <a:ext cx="9371009" cy="470898"/>
          </a:xfrm>
          <a:prstGeom prst="rect">
            <a:avLst/>
          </a:prstGeom>
        </p:spPr>
        <p:txBody>
          <a:bodyPr wrap="square" lIns="182880" tIns="137160" rIns="182880" bIns="0">
            <a:spAutoFit/>
          </a:bodyPr>
          <a:lstStyle>
            <a:lvl1pPr>
              <a:defRPr sz="2400"/>
            </a:lvl1pPr>
          </a:lstStyle>
          <a:p>
            <a:r>
              <a:rPr lang="en-US" dirty="0"/>
              <a:t>Video Slide Title Here</a:t>
            </a:r>
          </a:p>
        </p:txBody>
      </p:sp>
    </p:spTree>
    <p:extLst>
      <p:ext uri="{BB962C8B-B14F-4D97-AF65-F5344CB8AC3E}">
        <p14:creationId xmlns:p14="http://schemas.microsoft.com/office/powerpoint/2010/main" val="875355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9154" y="218658"/>
            <a:ext cx="7638717" cy="1160907"/>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939154" y="1547876"/>
            <a:ext cx="7638717" cy="323646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38644" y="4942030"/>
            <a:ext cx="2342885" cy="280943"/>
          </a:xfrm>
          <a:prstGeom prst="rect">
            <a:avLst/>
          </a:prstGeom>
        </p:spPr>
        <p:txBody>
          <a:bodyPr/>
          <a:lstStyle/>
          <a:p>
            <a:fld id="{6EFE1C86-4400-4E16-BC02-17F2D368189E}" type="datetime1">
              <a:rPr lang="en-US" smtClean="0"/>
              <a:t>9/11/2019</a:t>
            </a:fld>
            <a:endParaRPr lang="en-US"/>
          </a:p>
        </p:txBody>
      </p:sp>
      <p:sp>
        <p:nvSpPr>
          <p:cNvPr id="5" name="Footer Placeholder 4"/>
          <p:cNvSpPr>
            <a:spLocks noGrp="1"/>
          </p:cNvSpPr>
          <p:nvPr>
            <p:ph type="ftr" sz="quarter" idx="11"/>
          </p:nvPr>
        </p:nvSpPr>
        <p:spPr>
          <a:xfrm>
            <a:off x="4369328" y="4942030"/>
            <a:ext cx="3938341" cy="280943"/>
          </a:xfrm>
          <a:prstGeom prst="rect">
            <a:avLst/>
          </a:prstGeom>
        </p:spPr>
        <p:txBody>
          <a:bodyPr/>
          <a:lstStyle/>
          <a:p>
            <a:endParaRPr lang="en-US"/>
          </a:p>
        </p:txBody>
      </p:sp>
      <p:sp>
        <p:nvSpPr>
          <p:cNvPr id="6" name="Slide Number Placeholder 5"/>
          <p:cNvSpPr>
            <a:spLocks noGrp="1"/>
          </p:cNvSpPr>
          <p:nvPr>
            <p:ph type="sldNum" sz="quarter" idx="12"/>
          </p:nvPr>
        </p:nvSpPr>
        <p:spPr>
          <a:xfrm>
            <a:off x="8321735" y="4942030"/>
            <a:ext cx="738776" cy="280943"/>
          </a:xfrm>
          <a:prstGeom prst="rect">
            <a:avLst/>
          </a:prstGeom>
        </p:spPr>
        <p:txBody>
          <a:bodyPr/>
          <a:lstStyle/>
          <a:p>
            <a:fld id="{B814F825-2D8F-4072-95D4-8048C47624CE}" type="slidenum">
              <a:rPr lang="en-US" smtClean="0"/>
              <a:t>‹#›</a:t>
            </a:fld>
            <a:endParaRPr lang="en-US"/>
          </a:p>
        </p:txBody>
      </p:sp>
      <p:pic>
        <p:nvPicPr>
          <p:cNvPr id="8" name="Picture 7" descr="A close up of a sign&#10;&#10;Description generated with very high confidence">
            <a:extLst>
              <a:ext uri="{FF2B5EF4-FFF2-40B4-BE49-F238E27FC236}">
                <a16:creationId xmlns:a16="http://schemas.microsoft.com/office/drawing/2014/main" id="{D9698CA6-0DE5-41E6-89B7-A630F35978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17394" y="218658"/>
            <a:ext cx="1123560" cy="1107320"/>
          </a:xfrm>
          <a:prstGeom prst="rect">
            <a:avLst/>
          </a:prstGeom>
        </p:spPr>
      </p:pic>
    </p:spTree>
    <p:extLst>
      <p:ext uri="{BB962C8B-B14F-4D97-AF65-F5344CB8AC3E}">
        <p14:creationId xmlns:p14="http://schemas.microsoft.com/office/powerpoint/2010/main" val="2951640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a:off x="0" y="1"/>
            <a:ext cx="9518650" cy="5273593"/>
          </a:xfrm>
          <a:prstGeom prst="rect">
            <a:avLst/>
          </a:prstGeom>
        </p:spPr>
      </p:pic>
      <p:sp>
        <p:nvSpPr>
          <p:cNvPr id="8" name="Rectangle 7"/>
          <p:cNvSpPr/>
          <p:nvPr userDrawn="1"/>
        </p:nvSpPr>
        <p:spPr>
          <a:xfrm>
            <a:off x="80171" y="80967"/>
            <a:ext cx="9371010" cy="511968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7" dirty="0"/>
          </a:p>
        </p:txBody>
      </p:sp>
    </p:spTree>
    <p:extLst>
      <p:ext uri="{BB962C8B-B14F-4D97-AF65-F5344CB8AC3E}">
        <p14:creationId xmlns:p14="http://schemas.microsoft.com/office/powerpoint/2010/main" val="2041070379"/>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76" r:id="rId3"/>
    <p:sldLayoutId id="2147483672" r:id="rId4"/>
    <p:sldLayoutId id="2147483662" r:id="rId5"/>
    <p:sldLayoutId id="2147483663" r:id="rId6"/>
    <p:sldLayoutId id="2147483677" r:id="rId7"/>
  </p:sldLayoutIdLst>
  <p:txStyles>
    <p:titleStyle>
      <a:lvl1pPr algn="l" defTabSz="703539" rtl="0" eaLnBrk="1" latinLnBrk="0" hangingPunct="1">
        <a:lnSpc>
          <a:spcPct val="90000"/>
        </a:lnSpc>
        <a:spcBef>
          <a:spcPct val="0"/>
        </a:spcBef>
        <a:buNone/>
        <a:defRPr sz="3385" kern="1200">
          <a:solidFill>
            <a:schemeClr val="tx1"/>
          </a:solidFill>
          <a:latin typeface="+mj-lt"/>
          <a:ea typeface="+mj-ea"/>
          <a:cs typeface="+mj-cs"/>
        </a:defRPr>
      </a:lvl1pPr>
    </p:titleStyle>
    <p:bodyStyle>
      <a:lvl1pPr marL="175885" indent="-175885" algn="l" defTabSz="703539" rtl="0" eaLnBrk="1" latinLnBrk="0" hangingPunct="1">
        <a:lnSpc>
          <a:spcPct val="90000"/>
        </a:lnSpc>
        <a:spcBef>
          <a:spcPts val="769"/>
        </a:spcBef>
        <a:buFont typeface="Arial" panose="020B0604020202020204" pitchFamily="34" charset="0"/>
        <a:buChar char="•"/>
        <a:defRPr sz="2154" kern="1200">
          <a:solidFill>
            <a:schemeClr val="tx1"/>
          </a:solidFill>
          <a:latin typeface="+mn-lt"/>
          <a:ea typeface="+mn-ea"/>
          <a:cs typeface="+mn-cs"/>
        </a:defRPr>
      </a:lvl1pPr>
      <a:lvl2pPr marL="527655" indent="-175885" algn="l" defTabSz="703539" rtl="0" eaLnBrk="1" latinLnBrk="0" hangingPunct="1">
        <a:lnSpc>
          <a:spcPct val="90000"/>
        </a:lnSpc>
        <a:spcBef>
          <a:spcPts val="385"/>
        </a:spcBef>
        <a:buFont typeface="Arial" panose="020B0604020202020204" pitchFamily="34" charset="0"/>
        <a:buChar char="•"/>
        <a:defRPr sz="1847" kern="1200">
          <a:solidFill>
            <a:schemeClr val="tx1"/>
          </a:solidFill>
          <a:latin typeface="+mn-lt"/>
          <a:ea typeface="+mn-ea"/>
          <a:cs typeface="+mn-cs"/>
        </a:defRPr>
      </a:lvl2pPr>
      <a:lvl3pPr marL="879424" indent="-175885" algn="l" defTabSz="703539" rtl="0" eaLnBrk="1" latinLnBrk="0" hangingPunct="1">
        <a:lnSpc>
          <a:spcPct val="90000"/>
        </a:lnSpc>
        <a:spcBef>
          <a:spcPts val="385"/>
        </a:spcBef>
        <a:buFont typeface="Arial" panose="020B0604020202020204" pitchFamily="34" charset="0"/>
        <a:buChar char="•"/>
        <a:defRPr sz="1539" kern="1200">
          <a:solidFill>
            <a:schemeClr val="tx1"/>
          </a:solidFill>
          <a:latin typeface="+mn-lt"/>
          <a:ea typeface="+mn-ea"/>
          <a:cs typeface="+mn-cs"/>
        </a:defRPr>
      </a:lvl3pPr>
      <a:lvl4pPr marL="1231194"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4pPr>
      <a:lvl5pPr marL="1582964"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5pPr>
      <a:lvl6pPr marL="1934733"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6pPr>
      <a:lvl7pPr marL="2286503"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7pPr>
      <a:lvl8pPr marL="2638273"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8pPr>
      <a:lvl9pPr marL="2990042"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9pPr>
    </p:bodyStyle>
    <p:otherStyle>
      <a:defPPr>
        <a:defRPr lang="en-US"/>
      </a:defPPr>
      <a:lvl1pPr marL="0" algn="l" defTabSz="703539" rtl="0" eaLnBrk="1" latinLnBrk="0" hangingPunct="1">
        <a:defRPr sz="1385" kern="1200">
          <a:solidFill>
            <a:schemeClr val="tx1"/>
          </a:solidFill>
          <a:latin typeface="+mn-lt"/>
          <a:ea typeface="+mn-ea"/>
          <a:cs typeface="+mn-cs"/>
        </a:defRPr>
      </a:lvl1pPr>
      <a:lvl2pPr marL="351770" algn="l" defTabSz="703539" rtl="0" eaLnBrk="1" latinLnBrk="0" hangingPunct="1">
        <a:defRPr sz="1385" kern="1200">
          <a:solidFill>
            <a:schemeClr val="tx1"/>
          </a:solidFill>
          <a:latin typeface="+mn-lt"/>
          <a:ea typeface="+mn-ea"/>
          <a:cs typeface="+mn-cs"/>
        </a:defRPr>
      </a:lvl2pPr>
      <a:lvl3pPr marL="703539" algn="l" defTabSz="703539" rtl="0" eaLnBrk="1" latinLnBrk="0" hangingPunct="1">
        <a:defRPr sz="1385" kern="1200">
          <a:solidFill>
            <a:schemeClr val="tx1"/>
          </a:solidFill>
          <a:latin typeface="+mn-lt"/>
          <a:ea typeface="+mn-ea"/>
          <a:cs typeface="+mn-cs"/>
        </a:defRPr>
      </a:lvl3pPr>
      <a:lvl4pPr marL="1055309" algn="l" defTabSz="703539" rtl="0" eaLnBrk="1" latinLnBrk="0" hangingPunct="1">
        <a:defRPr sz="1385" kern="1200">
          <a:solidFill>
            <a:schemeClr val="tx1"/>
          </a:solidFill>
          <a:latin typeface="+mn-lt"/>
          <a:ea typeface="+mn-ea"/>
          <a:cs typeface="+mn-cs"/>
        </a:defRPr>
      </a:lvl4pPr>
      <a:lvl5pPr marL="1407079" algn="l" defTabSz="703539" rtl="0" eaLnBrk="1" latinLnBrk="0" hangingPunct="1">
        <a:defRPr sz="1385" kern="1200">
          <a:solidFill>
            <a:schemeClr val="tx1"/>
          </a:solidFill>
          <a:latin typeface="+mn-lt"/>
          <a:ea typeface="+mn-ea"/>
          <a:cs typeface="+mn-cs"/>
        </a:defRPr>
      </a:lvl5pPr>
      <a:lvl6pPr marL="1758848" algn="l" defTabSz="703539" rtl="0" eaLnBrk="1" latinLnBrk="0" hangingPunct="1">
        <a:defRPr sz="1385" kern="1200">
          <a:solidFill>
            <a:schemeClr val="tx1"/>
          </a:solidFill>
          <a:latin typeface="+mn-lt"/>
          <a:ea typeface="+mn-ea"/>
          <a:cs typeface="+mn-cs"/>
        </a:defRPr>
      </a:lvl6pPr>
      <a:lvl7pPr marL="2110618" algn="l" defTabSz="703539" rtl="0" eaLnBrk="1" latinLnBrk="0" hangingPunct="1">
        <a:defRPr sz="1385" kern="1200">
          <a:solidFill>
            <a:schemeClr val="tx1"/>
          </a:solidFill>
          <a:latin typeface="+mn-lt"/>
          <a:ea typeface="+mn-ea"/>
          <a:cs typeface="+mn-cs"/>
        </a:defRPr>
      </a:lvl7pPr>
      <a:lvl8pPr marL="2462388" algn="l" defTabSz="703539" rtl="0" eaLnBrk="1" latinLnBrk="0" hangingPunct="1">
        <a:defRPr sz="1385" kern="1200">
          <a:solidFill>
            <a:schemeClr val="tx1"/>
          </a:solidFill>
          <a:latin typeface="+mn-lt"/>
          <a:ea typeface="+mn-ea"/>
          <a:cs typeface="+mn-cs"/>
        </a:defRPr>
      </a:lvl8pPr>
      <a:lvl9pPr marL="2814157" algn="l" defTabSz="703539" rtl="0" eaLnBrk="1" latinLnBrk="0" hangingPunct="1">
        <a:defRPr sz="13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775850" y="43096"/>
            <a:ext cx="4755040" cy="5254302"/>
          </a:xfrm>
        </p:spPr>
        <p:txBody>
          <a:bodyPr/>
          <a:lstStyle/>
          <a:p>
            <a:pPr algn="ctr"/>
            <a:r>
              <a:rPr lang="en-US" sz="4400" dirty="0">
                <a:latin typeface="+mn-lt"/>
              </a:rPr>
              <a:t>Membership</a:t>
            </a:r>
            <a:br>
              <a:rPr lang="en-US" sz="4400" dirty="0">
                <a:latin typeface="+mn-lt"/>
              </a:rPr>
            </a:br>
            <a:r>
              <a:rPr lang="en-US" sz="4400" dirty="0">
                <a:latin typeface="+mn-lt"/>
              </a:rPr>
              <a:t>Retention</a:t>
            </a:r>
            <a:br>
              <a:rPr lang="en-US" sz="4400" dirty="0">
                <a:latin typeface="+mn-lt"/>
              </a:rPr>
            </a:br>
            <a:br>
              <a:rPr lang="en-US" sz="4400" dirty="0">
                <a:latin typeface="+mn-lt"/>
              </a:rPr>
            </a:br>
            <a:r>
              <a:rPr lang="en-US" sz="4400" dirty="0">
                <a:latin typeface="+mn-lt"/>
              </a:rPr>
              <a:t>DD’s Getting Involved</a:t>
            </a:r>
          </a:p>
        </p:txBody>
      </p:sp>
      <p:sp>
        <p:nvSpPr>
          <p:cNvPr id="11" name="Picture Placeholder 10"/>
          <p:cNvSpPr>
            <a:spLocks noGrp="1"/>
          </p:cNvSpPr>
          <p:nvPr>
            <p:ph type="pic" sz="quarter" idx="10"/>
          </p:nvPr>
        </p:nvSpPr>
        <p:spPr/>
      </p:sp>
      <p:pic>
        <p:nvPicPr>
          <p:cNvPr id="5" name="Picture 4"/>
          <p:cNvPicPr>
            <a:picLocks noChangeAspect="1"/>
          </p:cNvPicPr>
          <p:nvPr/>
        </p:nvPicPr>
        <p:blipFill>
          <a:blip r:embed="rId3"/>
          <a:stretch>
            <a:fillRect/>
          </a:stretch>
        </p:blipFill>
        <p:spPr>
          <a:xfrm>
            <a:off x="102862" y="102760"/>
            <a:ext cx="4697738" cy="5093520"/>
          </a:xfrm>
          <a:prstGeom prst="rect">
            <a:avLst/>
          </a:prstGeom>
        </p:spPr>
      </p:pic>
    </p:spTree>
    <p:extLst>
      <p:ext uri="{BB962C8B-B14F-4D97-AF65-F5344CB8AC3E}">
        <p14:creationId xmlns:p14="http://schemas.microsoft.com/office/powerpoint/2010/main" val="3891403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4056" y="218659"/>
            <a:ext cx="7933815" cy="710490"/>
          </a:xfrm>
        </p:spPr>
        <p:txBody>
          <a:bodyPr/>
          <a:lstStyle/>
          <a:p>
            <a:r>
              <a:rPr lang="en-US" sz="2400" dirty="0">
                <a:latin typeface="+mn-lt"/>
              </a:rPr>
              <a:t>Understanding What They Want out of Membership</a:t>
            </a:r>
          </a:p>
        </p:txBody>
      </p:sp>
      <p:sp>
        <p:nvSpPr>
          <p:cNvPr id="5" name="Content Placeholder 2"/>
          <p:cNvSpPr>
            <a:spLocks noGrp="1"/>
          </p:cNvSpPr>
          <p:nvPr>
            <p:ph idx="1"/>
          </p:nvPr>
        </p:nvSpPr>
        <p:spPr>
          <a:xfrm>
            <a:off x="437322" y="1470992"/>
            <a:ext cx="8414468" cy="2842590"/>
          </a:xfrm>
        </p:spPr>
        <p:txBody>
          <a:bodyPr/>
          <a:lstStyle/>
          <a:p>
            <a:pPr marL="342900" indent="-342900">
              <a:lnSpc>
                <a:spcPct val="150000"/>
              </a:lnSpc>
              <a:spcBef>
                <a:spcPts val="0"/>
              </a:spcBef>
              <a:spcAft>
                <a:spcPts val="1000"/>
              </a:spcAft>
            </a:pPr>
            <a:r>
              <a:rPr lang="en-US" sz="1800" dirty="0"/>
              <a:t>Nobody joined to do nothing </a:t>
            </a:r>
          </a:p>
          <a:p>
            <a:pPr marL="342900" indent="-342900">
              <a:lnSpc>
                <a:spcPct val="150000"/>
              </a:lnSpc>
              <a:spcBef>
                <a:spcPts val="0"/>
              </a:spcBef>
              <a:spcAft>
                <a:spcPts val="1000"/>
              </a:spcAft>
            </a:pPr>
            <a:r>
              <a:rPr lang="en-US" sz="1800" dirty="0"/>
              <a:t>Believe this or not, they didn’t join to attend meetings either</a:t>
            </a:r>
          </a:p>
          <a:p>
            <a:pPr marL="342900" indent="-342900">
              <a:lnSpc>
                <a:spcPct val="150000"/>
              </a:lnSpc>
              <a:spcBef>
                <a:spcPts val="0"/>
              </a:spcBef>
              <a:spcAft>
                <a:spcPts val="1000"/>
              </a:spcAft>
            </a:pPr>
            <a:r>
              <a:rPr lang="en-US" sz="1800" dirty="0"/>
              <a:t>If we aren’t offering something they want, they won’t come back…would you?  </a:t>
            </a:r>
          </a:p>
          <a:p>
            <a:pPr marL="342900" indent="-342900">
              <a:lnSpc>
                <a:spcPct val="150000"/>
              </a:lnSpc>
              <a:spcBef>
                <a:spcPts val="0"/>
              </a:spcBef>
              <a:spcAft>
                <a:spcPts val="1000"/>
              </a:spcAft>
            </a:pPr>
            <a:r>
              <a:rPr lang="en-US" sz="1800" dirty="0"/>
              <a:t>Dig deep and get to the true reason they joined </a:t>
            </a:r>
          </a:p>
          <a:p>
            <a:pPr marL="0" indent="0">
              <a:lnSpc>
                <a:spcPct val="150000"/>
              </a:lnSpc>
              <a:spcBef>
                <a:spcPts val="0"/>
              </a:spcBef>
              <a:spcAft>
                <a:spcPts val="1000"/>
              </a:spcAft>
              <a:buNone/>
            </a:pPr>
            <a:endParaRPr lang="en-US" sz="1800" dirty="0"/>
          </a:p>
        </p:txBody>
      </p:sp>
    </p:spTree>
    <p:extLst>
      <p:ext uri="{BB962C8B-B14F-4D97-AF65-F5344CB8AC3E}">
        <p14:creationId xmlns:p14="http://schemas.microsoft.com/office/powerpoint/2010/main" val="199576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280" y="218659"/>
            <a:ext cx="7861591" cy="533510"/>
          </a:xfrm>
        </p:spPr>
        <p:txBody>
          <a:bodyPr/>
          <a:lstStyle/>
          <a:p>
            <a:r>
              <a:rPr lang="en-US" sz="2400" dirty="0">
                <a:latin typeface="+mn-lt"/>
              </a:rPr>
              <a:t>There’s Something for Everyone – Find Out What it is</a:t>
            </a:r>
          </a:p>
        </p:txBody>
      </p:sp>
      <p:pic>
        <p:nvPicPr>
          <p:cNvPr id="4" name="Picture 3"/>
          <p:cNvPicPr>
            <a:picLocks noChangeAspect="1"/>
          </p:cNvPicPr>
          <p:nvPr/>
        </p:nvPicPr>
        <p:blipFill>
          <a:blip r:embed="rId2"/>
          <a:stretch>
            <a:fillRect/>
          </a:stretch>
        </p:blipFill>
        <p:spPr>
          <a:xfrm>
            <a:off x="1221160" y="752170"/>
            <a:ext cx="6963010" cy="445664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7577" y="2115497"/>
            <a:ext cx="806635" cy="83614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7240" y="2115480"/>
            <a:ext cx="806021" cy="83614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7240" y="3267274"/>
            <a:ext cx="806635" cy="83614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7576" y="3267274"/>
            <a:ext cx="806635" cy="836143"/>
          </a:xfrm>
          <a:prstGeom prst="rect">
            <a:avLst/>
          </a:prstGeom>
        </p:spPr>
      </p:pic>
    </p:spTree>
    <p:extLst>
      <p:ext uri="{BB962C8B-B14F-4D97-AF65-F5344CB8AC3E}">
        <p14:creationId xmlns:p14="http://schemas.microsoft.com/office/powerpoint/2010/main" val="76813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171" y="266807"/>
            <a:ext cx="9371009" cy="470898"/>
          </a:xfrm>
        </p:spPr>
        <p:txBody>
          <a:bodyPr/>
          <a:lstStyle/>
          <a:p>
            <a:r>
              <a:rPr lang="en-US" dirty="0">
                <a:latin typeface="+mn-lt"/>
              </a:rPr>
              <a:t>Develop a Relationship…And Make it Relevant</a:t>
            </a:r>
          </a:p>
        </p:txBody>
      </p:sp>
      <p:sp>
        <p:nvSpPr>
          <p:cNvPr id="6" name="Text Placeholder 5"/>
          <p:cNvSpPr>
            <a:spLocks noGrp="1"/>
          </p:cNvSpPr>
          <p:nvPr>
            <p:ph type="body" sz="quarter" idx="10"/>
          </p:nvPr>
        </p:nvSpPr>
        <p:spPr>
          <a:xfrm>
            <a:off x="80172" y="776451"/>
            <a:ext cx="9371009" cy="4314323"/>
          </a:xfrm>
        </p:spPr>
        <p:txBody>
          <a:bodyPr/>
          <a:lstStyle/>
          <a:p>
            <a:pPr marL="342900" indent="-342900">
              <a:lnSpc>
                <a:spcPct val="150000"/>
              </a:lnSpc>
              <a:spcBef>
                <a:spcPts val="0"/>
              </a:spcBef>
              <a:spcAft>
                <a:spcPts val="1000"/>
              </a:spcAft>
              <a:buFont typeface="Arial" panose="020B0604020202020204" pitchFamily="34" charset="0"/>
              <a:buChar char="•"/>
            </a:pPr>
            <a:r>
              <a:rPr lang="en-US" b="1" dirty="0"/>
              <a:t>Make it Personal:</a:t>
            </a:r>
          </a:p>
          <a:p>
            <a:pPr marL="870555" lvl="1" indent="-342900">
              <a:lnSpc>
                <a:spcPct val="150000"/>
              </a:lnSpc>
              <a:spcBef>
                <a:spcPts val="0"/>
              </a:spcBef>
              <a:spcAft>
                <a:spcPts val="1000"/>
              </a:spcAft>
            </a:pPr>
            <a:r>
              <a:rPr lang="en-US" sz="1600" dirty="0"/>
              <a:t>Assign a member that works to understand the new member’s needs.</a:t>
            </a:r>
          </a:p>
          <a:p>
            <a:pPr marL="342900" indent="-342900">
              <a:lnSpc>
                <a:spcPct val="150000"/>
              </a:lnSpc>
              <a:spcBef>
                <a:spcPts val="0"/>
              </a:spcBef>
              <a:spcAft>
                <a:spcPts val="1000"/>
              </a:spcAft>
              <a:buFont typeface="Arial" panose="020B0604020202020204" pitchFamily="34" charset="0"/>
              <a:buChar char="•"/>
            </a:pPr>
            <a:r>
              <a:rPr lang="en-US" b="1" dirty="0"/>
              <a:t>Engagement: </a:t>
            </a:r>
            <a:r>
              <a:rPr lang="en-US" dirty="0"/>
              <a:t>Have the member develop a personal relationship</a:t>
            </a:r>
          </a:p>
          <a:p>
            <a:pPr marL="870555" lvl="1" indent="-342900">
              <a:lnSpc>
                <a:spcPct val="150000"/>
              </a:lnSpc>
              <a:spcBef>
                <a:spcPts val="0"/>
              </a:spcBef>
              <a:spcAft>
                <a:spcPts val="1000"/>
              </a:spcAft>
            </a:pPr>
            <a:r>
              <a:rPr lang="en-US" sz="1600" dirty="0"/>
              <a:t>Communicate 1:1 regularly on their terms</a:t>
            </a:r>
          </a:p>
          <a:p>
            <a:pPr marL="870555" lvl="1" indent="-342900">
              <a:lnSpc>
                <a:spcPct val="150000"/>
              </a:lnSpc>
              <a:spcBef>
                <a:spcPts val="0"/>
              </a:spcBef>
              <a:spcAft>
                <a:spcPts val="1000"/>
              </a:spcAft>
            </a:pPr>
            <a:r>
              <a:rPr lang="en-US" sz="1600" dirty="0"/>
              <a:t>Frequency and method (email, phone, f2f, coffee)</a:t>
            </a:r>
          </a:p>
          <a:p>
            <a:pPr marL="342900" indent="-342900">
              <a:lnSpc>
                <a:spcPct val="150000"/>
              </a:lnSpc>
              <a:spcBef>
                <a:spcPts val="0"/>
              </a:spcBef>
              <a:spcAft>
                <a:spcPts val="1000"/>
              </a:spcAft>
              <a:buFont typeface="Arial" panose="020B0604020202020204" pitchFamily="34" charset="0"/>
              <a:buChar char="•"/>
            </a:pPr>
            <a:r>
              <a:rPr lang="en-US" b="1" dirty="0"/>
              <a:t>Meaningfulness:</a:t>
            </a:r>
          </a:p>
          <a:p>
            <a:pPr marL="870555" lvl="1" indent="-342900">
              <a:lnSpc>
                <a:spcPct val="150000"/>
              </a:lnSpc>
              <a:spcBef>
                <a:spcPts val="0"/>
              </a:spcBef>
              <a:spcAft>
                <a:spcPts val="1000"/>
              </a:spcAft>
            </a:pPr>
            <a:r>
              <a:rPr lang="en-US" sz="1600" dirty="0"/>
              <a:t>Be open to new ideas they have</a:t>
            </a:r>
          </a:p>
          <a:p>
            <a:pPr marL="870555" lvl="1" indent="-342900">
              <a:lnSpc>
                <a:spcPct val="150000"/>
              </a:lnSpc>
              <a:spcBef>
                <a:spcPts val="0"/>
              </a:spcBef>
              <a:spcAft>
                <a:spcPts val="1000"/>
              </a:spcAft>
            </a:pPr>
            <a:r>
              <a:rPr lang="en-US" sz="1600" dirty="0"/>
              <a:t>Suggest and encourage participation in programs they're interested in</a:t>
            </a:r>
          </a:p>
        </p:txBody>
      </p:sp>
    </p:spTree>
    <p:extLst>
      <p:ext uri="{BB962C8B-B14F-4D97-AF65-F5344CB8AC3E}">
        <p14:creationId xmlns:p14="http://schemas.microsoft.com/office/powerpoint/2010/main" val="297786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154" y="187128"/>
            <a:ext cx="7638717" cy="711508"/>
          </a:xfrm>
        </p:spPr>
        <p:txBody>
          <a:bodyPr/>
          <a:lstStyle/>
          <a:p>
            <a:pPr lvl="1" algn="l" defTabSz="703539" rtl="0">
              <a:lnSpc>
                <a:spcPct val="90000"/>
              </a:lnSpc>
              <a:spcBef>
                <a:spcPct val="0"/>
              </a:spcBef>
            </a:pPr>
            <a:r>
              <a:rPr lang="en-US" sz="2400" dirty="0"/>
              <a:t>Building a Strong Member Communication Process</a:t>
            </a:r>
            <a:endParaRPr lang="en-US" dirty="0"/>
          </a:p>
        </p:txBody>
      </p:sp>
      <p:sp>
        <p:nvSpPr>
          <p:cNvPr id="3" name="Content Placeholder 2"/>
          <p:cNvSpPr>
            <a:spLocks noGrp="1"/>
          </p:cNvSpPr>
          <p:nvPr>
            <p:ph idx="1"/>
          </p:nvPr>
        </p:nvSpPr>
        <p:spPr>
          <a:xfrm>
            <a:off x="939154" y="702129"/>
            <a:ext cx="7638717" cy="4343400"/>
          </a:xfrm>
        </p:spPr>
        <p:txBody>
          <a:bodyPr/>
          <a:lstStyle/>
          <a:p>
            <a:pPr marL="690235" indent="-514350">
              <a:lnSpc>
                <a:spcPct val="150000"/>
              </a:lnSpc>
              <a:buFont typeface="+mj-lt"/>
              <a:buAutoNum type="arabicPeriod"/>
            </a:pPr>
            <a:r>
              <a:rPr lang="en-US" sz="2000" dirty="0"/>
              <a:t>Communicate Consistently</a:t>
            </a:r>
          </a:p>
          <a:p>
            <a:pPr marL="1042005" lvl="1" indent="-514350">
              <a:lnSpc>
                <a:spcPct val="150000"/>
              </a:lnSpc>
            </a:pPr>
            <a:r>
              <a:rPr lang="en-US" sz="1600" dirty="0"/>
              <a:t>Ask them how they like to be communicated to and how frequently</a:t>
            </a:r>
          </a:p>
          <a:p>
            <a:pPr marL="1042005" lvl="1" indent="-514350">
              <a:lnSpc>
                <a:spcPct val="150000"/>
              </a:lnSpc>
            </a:pPr>
            <a:r>
              <a:rPr lang="en-US" sz="1600" dirty="0"/>
              <a:t>Online surveys (Survey Monkey, </a:t>
            </a:r>
            <a:r>
              <a:rPr lang="en-US" sz="1600" dirty="0" err="1"/>
              <a:t>Typeform</a:t>
            </a:r>
            <a:r>
              <a:rPr lang="en-US" sz="1600" dirty="0"/>
              <a:t>, email, phone, etc.)</a:t>
            </a:r>
          </a:p>
          <a:p>
            <a:pPr marL="1042005" lvl="1" indent="-514350">
              <a:lnSpc>
                <a:spcPct val="150000"/>
              </a:lnSpc>
            </a:pPr>
            <a:r>
              <a:rPr lang="en-US" sz="1600" dirty="0"/>
              <a:t>Email a survey and compile results</a:t>
            </a:r>
          </a:p>
          <a:p>
            <a:pPr marL="690235" indent="-514350">
              <a:lnSpc>
                <a:spcPct val="150000"/>
              </a:lnSpc>
              <a:buFont typeface="+mj-lt"/>
              <a:buAutoNum type="arabicPeriod"/>
            </a:pPr>
            <a:r>
              <a:rPr lang="en-US" sz="2000" dirty="0"/>
              <a:t>Determine what works best for your council</a:t>
            </a:r>
          </a:p>
          <a:p>
            <a:pPr marL="1042005" lvl="1" indent="-514350">
              <a:lnSpc>
                <a:spcPct val="150000"/>
              </a:lnSpc>
            </a:pPr>
            <a:r>
              <a:rPr lang="en-US" sz="1600" dirty="0"/>
              <a:t>Email, Newsletter, Blog, Bulletins, council trifold brochures</a:t>
            </a:r>
          </a:p>
          <a:p>
            <a:pPr marL="1042005" lvl="1" indent="-514350">
              <a:lnSpc>
                <a:spcPct val="150000"/>
              </a:lnSpc>
            </a:pPr>
            <a:r>
              <a:rPr lang="en-US" sz="1600" dirty="0"/>
              <a:t>Create an annual communication schedule and stick to it</a:t>
            </a:r>
          </a:p>
          <a:p>
            <a:pPr marL="1042005" lvl="1" indent="-514350">
              <a:lnSpc>
                <a:spcPct val="150000"/>
              </a:lnSpc>
            </a:pPr>
            <a:r>
              <a:rPr lang="en-US" sz="1600" dirty="0"/>
              <a:t>Focus on consistency over quantity</a:t>
            </a:r>
          </a:p>
          <a:p>
            <a:pPr marL="1042005" lvl="1" indent="-514350">
              <a:lnSpc>
                <a:spcPct val="150000"/>
              </a:lnSpc>
            </a:pPr>
            <a:r>
              <a:rPr lang="en-US" sz="1600" dirty="0"/>
              <a:t>Ensure published (website) information is accurate</a:t>
            </a:r>
          </a:p>
        </p:txBody>
      </p:sp>
    </p:spTree>
    <p:extLst>
      <p:ext uri="{BB962C8B-B14F-4D97-AF65-F5344CB8AC3E}">
        <p14:creationId xmlns:p14="http://schemas.microsoft.com/office/powerpoint/2010/main" val="95737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154" y="218658"/>
            <a:ext cx="7638717" cy="658871"/>
          </a:xfrm>
        </p:spPr>
        <p:txBody>
          <a:bodyPr/>
          <a:lstStyle/>
          <a:p>
            <a:r>
              <a:rPr lang="en-US" sz="2400" kern="0" dirty="0">
                <a:solidFill>
                  <a:sysClr val="windowText" lastClr="000000"/>
                </a:solidFill>
                <a:latin typeface="+mn-lt"/>
              </a:rPr>
              <a:t>Building a Strong Member Communication Process</a:t>
            </a:r>
            <a:endParaRPr lang="en-US" sz="2400" dirty="0">
              <a:latin typeface="+mn-lt"/>
            </a:endParaRPr>
          </a:p>
        </p:txBody>
      </p:sp>
      <p:sp>
        <p:nvSpPr>
          <p:cNvPr id="3" name="Content Placeholder 2"/>
          <p:cNvSpPr>
            <a:spLocks noGrp="1"/>
          </p:cNvSpPr>
          <p:nvPr>
            <p:ph idx="1"/>
          </p:nvPr>
        </p:nvSpPr>
        <p:spPr>
          <a:xfrm>
            <a:off x="939154" y="815450"/>
            <a:ext cx="7638717" cy="4213750"/>
          </a:xfrm>
        </p:spPr>
        <p:txBody>
          <a:bodyPr/>
          <a:lstStyle/>
          <a:p>
            <a:pPr marL="690235" indent="-514350">
              <a:buFont typeface="+mj-lt"/>
              <a:buAutoNum type="arabicPeriod"/>
            </a:pPr>
            <a:r>
              <a:rPr lang="en-US" sz="2000" dirty="0"/>
              <a:t>Create a Council Engagement Spreadsheet</a:t>
            </a:r>
          </a:p>
          <a:p>
            <a:pPr marL="870555" lvl="1" indent="-342900">
              <a:lnSpc>
                <a:spcPct val="150000"/>
              </a:lnSpc>
            </a:pPr>
            <a:r>
              <a:rPr lang="en-US" sz="1600" dirty="0"/>
              <a:t>Personal membership profile</a:t>
            </a:r>
          </a:p>
          <a:p>
            <a:pPr marL="870555" lvl="1" indent="-342900">
              <a:lnSpc>
                <a:spcPct val="150000"/>
              </a:lnSpc>
            </a:pPr>
            <a:r>
              <a:rPr lang="en-US" sz="1600" dirty="0"/>
              <a:t>History of their membership participation</a:t>
            </a:r>
          </a:p>
          <a:p>
            <a:pPr marL="870555" lvl="1" indent="-342900">
              <a:lnSpc>
                <a:spcPct val="150000"/>
              </a:lnSpc>
            </a:pPr>
            <a:r>
              <a:rPr lang="en-US" sz="1600" dirty="0"/>
              <a:t>Record notes on their level of engagement</a:t>
            </a:r>
          </a:p>
          <a:p>
            <a:pPr lvl="1" indent="0">
              <a:buNone/>
            </a:pPr>
            <a:endParaRPr lang="en-US" sz="1000" dirty="0"/>
          </a:p>
          <a:p>
            <a:pPr marL="690235" indent="-514350">
              <a:buFont typeface="+mj-lt"/>
              <a:buAutoNum type="arabicPeriod"/>
            </a:pPr>
            <a:r>
              <a:rPr lang="en-US" sz="2000" dirty="0"/>
              <a:t>Touch member personally and consistently</a:t>
            </a:r>
          </a:p>
          <a:p>
            <a:pPr marL="870555" lvl="1" indent="-342900">
              <a:lnSpc>
                <a:spcPct val="150000"/>
              </a:lnSpc>
            </a:pPr>
            <a:r>
              <a:rPr lang="en-US" sz="1600" dirty="0"/>
              <a:t>Cards and Notes: Birthday, anniversary cards/ joining anniversary, child’s first communion or confirmation</a:t>
            </a:r>
          </a:p>
          <a:p>
            <a:pPr marL="870555" lvl="1" indent="-342900">
              <a:lnSpc>
                <a:spcPct val="150000"/>
              </a:lnSpc>
            </a:pPr>
            <a:r>
              <a:rPr lang="en-US" sz="1600" dirty="0"/>
              <a:t>Track what creates a positive reaction</a:t>
            </a:r>
          </a:p>
          <a:p>
            <a:pPr lvl="1" indent="0">
              <a:buNone/>
            </a:pPr>
            <a:endParaRPr lang="en-US" sz="1000" dirty="0"/>
          </a:p>
          <a:p>
            <a:pPr marL="633085" indent="-457200">
              <a:buFont typeface="+mj-lt"/>
              <a:buAutoNum type="arabicPeriod"/>
            </a:pPr>
            <a:r>
              <a:rPr lang="en-US" sz="2000" dirty="0"/>
              <a:t>Promote the Council’s Successes</a:t>
            </a:r>
          </a:p>
        </p:txBody>
      </p:sp>
    </p:spTree>
    <p:extLst>
      <p:ext uri="{BB962C8B-B14F-4D97-AF65-F5344CB8AC3E}">
        <p14:creationId xmlns:p14="http://schemas.microsoft.com/office/powerpoint/2010/main" val="44075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154" y="218659"/>
            <a:ext cx="7638717" cy="850600"/>
          </a:xfrm>
        </p:spPr>
        <p:txBody>
          <a:bodyPr/>
          <a:lstStyle/>
          <a:p>
            <a:r>
              <a:rPr lang="en-US" sz="2400" dirty="0">
                <a:latin typeface="+mn-lt"/>
              </a:rPr>
              <a:t>A Retention Committee</a:t>
            </a:r>
          </a:p>
        </p:txBody>
      </p:sp>
      <p:sp>
        <p:nvSpPr>
          <p:cNvPr id="3" name="Content Placeholder 2"/>
          <p:cNvSpPr>
            <a:spLocks noGrp="1"/>
          </p:cNvSpPr>
          <p:nvPr>
            <p:ph idx="1"/>
          </p:nvPr>
        </p:nvSpPr>
        <p:spPr>
          <a:xfrm>
            <a:off x="727119" y="756602"/>
            <a:ext cx="7638717" cy="4355880"/>
          </a:xfrm>
        </p:spPr>
        <p:txBody>
          <a:bodyPr/>
          <a:lstStyle/>
          <a:p>
            <a:r>
              <a:rPr lang="en-US" sz="1800" dirty="0"/>
              <a:t>The retention committee is the support structure for your council. They keep in touch with the members and make sure they feel ‘part of the team’.</a:t>
            </a:r>
          </a:p>
          <a:p>
            <a:r>
              <a:rPr lang="en-US" sz="1800" dirty="0"/>
              <a:t>The chairman is responsible for making sure that there is consistent and ongoing outreach to members.  </a:t>
            </a:r>
          </a:p>
          <a:p>
            <a:r>
              <a:rPr lang="en-US" sz="1800" dirty="0"/>
              <a:t>Structure</a:t>
            </a:r>
          </a:p>
          <a:p>
            <a:pPr lvl="1"/>
            <a:r>
              <a:rPr lang="en-US" sz="1600" dirty="0"/>
              <a:t>Chairman (typically the DGK)</a:t>
            </a:r>
          </a:p>
          <a:p>
            <a:pPr lvl="1"/>
            <a:r>
              <a:rPr lang="en-US" sz="1600" dirty="0"/>
              <a:t>Typically one committee member for every ten Knights</a:t>
            </a:r>
          </a:p>
          <a:p>
            <a:pPr lvl="1"/>
            <a:r>
              <a:rPr lang="en-US" sz="1600" dirty="0"/>
              <a:t>All 3 trustees (ideally)</a:t>
            </a:r>
          </a:p>
          <a:p>
            <a:r>
              <a:rPr lang="en-US" sz="1907" dirty="0"/>
              <a:t>Meet monthly for 1 hour (Best practice)</a:t>
            </a:r>
          </a:p>
          <a:p>
            <a:pPr lvl="1"/>
            <a:r>
              <a:rPr lang="en-US" sz="1600" dirty="0"/>
              <a:t>20 minutes-Member by member review-Update spreadsheet</a:t>
            </a:r>
          </a:p>
          <a:p>
            <a:pPr lvl="1"/>
            <a:r>
              <a:rPr lang="en-US" sz="1600" dirty="0"/>
              <a:t>20 minutes- ID delinquent members</a:t>
            </a:r>
          </a:p>
          <a:p>
            <a:pPr lvl="1"/>
            <a:r>
              <a:rPr lang="en-US" sz="1600" dirty="0"/>
              <a:t>20 minutes Who follows up with who. Action plan to follow up with everyone</a:t>
            </a:r>
          </a:p>
          <a:p>
            <a:pPr lvl="2"/>
            <a:r>
              <a:rPr lang="en-US" sz="1600" dirty="0"/>
              <a:t>Agree to follow up actions with a phone call</a:t>
            </a:r>
          </a:p>
          <a:p>
            <a:pPr lvl="1"/>
            <a:endParaRPr lang="en-US" sz="1493" dirty="0"/>
          </a:p>
          <a:p>
            <a:pPr lvl="1"/>
            <a:endParaRPr lang="en-US" sz="1493" dirty="0"/>
          </a:p>
        </p:txBody>
      </p:sp>
    </p:spTree>
    <p:extLst>
      <p:ext uri="{BB962C8B-B14F-4D97-AF65-F5344CB8AC3E}">
        <p14:creationId xmlns:p14="http://schemas.microsoft.com/office/powerpoint/2010/main" val="228060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n-lt"/>
              </a:rPr>
              <a:t>Retention Committee Responsibilities</a:t>
            </a:r>
          </a:p>
        </p:txBody>
      </p:sp>
      <p:sp>
        <p:nvSpPr>
          <p:cNvPr id="3" name="Content Placeholder 2"/>
          <p:cNvSpPr>
            <a:spLocks noGrp="1"/>
          </p:cNvSpPr>
          <p:nvPr>
            <p:ph idx="1"/>
          </p:nvPr>
        </p:nvSpPr>
        <p:spPr>
          <a:xfrm>
            <a:off x="939154" y="1038578"/>
            <a:ext cx="7638717" cy="3917244"/>
          </a:xfrm>
        </p:spPr>
        <p:txBody>
          <a:bodyPr/>
          <a:lstStyle/>
          <a:p>
            <a:pPr>
              <a:lnSpc>
                <a:spcPct val="150000"/>
              </a:lnSpc>
            </a:pPr>
            <a:r>
              <a:rPr lang="en-US" sz="2000" dirty="0"/>
              <a:t>Ensure your Knights are engaged and happy</a:t>
            </a:r>
          </a:p>
          <a:p>
            <a:pPr>
              <a:lnSpc>
                <a:spcPct val="150000"/>
              </a:lnSpc>
            </a:pPr>
            <a:r>
              <a:rPr lang="en-US" sz="2000" dirty="0"/>
              <a:t>Touching base, building a meaningful relationship, and keeping track of member’s satisfaction with their membership</a:t>
            </a:r>
          </a:p>
          <a:p>
            <a:pPr>
              <a:lnSpc>
                <a:spcPct val="150000"/>
              </a:lnSpc>
            </a:pPr>
            <a:r>
              <a:rPr lang="en-US" sz="2000" dirty="0"/>
              <a:t>Identifying member concerns immediately and helping them find a solution</a:t>
            </a:r>
          </a:p>
        </p:txBody>
      </p:sp>
    </p:spTree>
    <p:extLst>
      <p:ext uri="{BB962C8B-B14F-4D97-AF65-F5344CB8AC3E}">
        <p14:creationId xmlns:p14="http://schemas.microsoft.com/office/powerpoint/2010/main" val="46119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154" y="218659"/>
            <a:ext cx="7638717" cy="710490"/>
          </a:xfrm>
        </p:spPr>
        <p:txBody>
          <a:bodyPr/>
          <a:lstStyle/>
          <a:p>
            <a:r>
              <a:rPr lang="en-US" sz="2400" dirty="0">
                <a:latin typeface="+mn-lt"/>
              </a:rPr>
              <a:t>Managing the ‘Unpaid Dues’ Red Flag</a:t>
            </a:r>
          </a:p>
        </p:txBody>
      </p:sp>
      <p:sp>
        <p:nvSpPr>
          <p:cNvPr id="3" name="Content Placeholder 2"/>
          <p:cNvSpPr>
            <a:spLocks noGrp="1"/>
          </p:cNvSpPr>
          <p:nvPr>
            <p:ph idx="1"/>
          </p:nvPr>
        </p:nvSpPr>
        <p:spPr>
          <a:xfrm>
            <a:off x="939155" y="929148"/>
            <a:ext cx="6616270" cy="3855196"/>
          </a:xfrm>
        </p:spPr>
        <p:txBody>
          <a:bodyPr/>
          <a:lstStyle/>
          <a:p>
            <a:r>
              <a:rPr lang="en-US" sz="2000" dirty="0"/>
              <a:t>The biggest red flag that a member is losing interest is when he stops paying his dues……….agree? </a:t>
            </a:r>
          </a:p>
          <a:p>
            <a:endParaRPr lang="en-US" sz="2000" dirty="0"/>
          </a:p>
          <a:p>
            <a:r>
              <a:rPr lang="en-US" sz="2000" dirty="0"/>
              <a:t>Build a Process around Managing unpaid dues</a:t>
            </a:r>
          </a:p>
          <a:p>
            <a:pPr lvl="1">
              <a:lnSpc>
                <a:spcPct val="150000"/>
              </a:lnSpc>
            </a:pPr>
            <a:r>
              <a:rPr lang="en-US" sz="1600" dirty="0"/>
              <a:t>Review list of members </a:t>
            </a:r>
            <a:r>
              <a:rPr lang="en-US" sz="1600" dirty="0" err="1"/>
              <a:t>ID’d</a:t>
            </a:r>
            <a:r>
              <a:rPr lang="en-US" sz="1600" dirty="0"/>
              <a:t> as past due</a:t>
            </a:r>
          </a:p>
          <a:p>
            <a:pPr lvl="1">
              <a:lnSpc>
                <a:spcPct val="150000"/>
              </a:lnSpc>
            </a:pPr>
            <a:r>
              <a:rPr lang="en-US" sz="1600" dirty="0"/>
              <a:t>Assign member to contact immediately</a:t>
            </a:r>
          </a:p>
          <a:p>
            <a:pPr lvl="1">
              <a:lnSpc>
                <a:spcPct val="150000"/>
              </a:lnSpc>
            </a:pPr>
            <a:r>
              <a:rPr lang="en-US" sz="1600" dirty="0"/>
              <a:t>Probe in detail to understand level of engagement</a:t>
            </a:r>
          </a:p>
          <a:p>
            <a:pPr lvl="1">
              <a:lnSpc>
                <a:spcPct val="150000"/>
              </a:lnSpc>
            </a:pPr>
            <a:r>
              <a:rPr lang="en-US" sz="1600" dirty="0"/>
              <a:t>Ask what they want to get involved with</a:t>
            </a:r>
          </a:p>
          <a:p>
            <a:pPr lvl="1">
              <a:lnSpc>
                <a:spcPct val="150000"/>
              </a:lnSpc>
            </a:pPr>
            <a:r>
              <a:rPr lang="en-US" sz="1600" dirty="0"/>
              <a:t>Encourage them to participate in a program that fits that desire</a:t>
            </a:r>
            <a:endParaRPr lang="en-US" sz="1292" dirty="0"/>
          </a:p>
          <a:p>
            <a:pPr lvl="1"/>
            <a:endParaRPr lang="en-US" sz="1293" dirty="0"/>
          </a:p>
          <a:p>
            <a:pPr lvl="1"/>
            <a:endParaRPr lang="en-US" sz="1600" dirty="0"/>
          </a:p>
        </p:txBody>
      </p:sp>
    </p:spTree>
    <p:extLst>
      <p:ext uri="{BB962C8B-B14F-4D97-AF65-F5344CB8AC3E}">
        <p14:creationId xmlns:p14="http://schemas.microsoft.com/office/powerpoint/2010/main" val="356252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1517" y="157340"/>
            <a:ext cx="3685754" cy="4889393"/>
          </a:xfrm>
          <a:prstGeom prst="rect">
            <a:avLst/>
          </a:prstGeom>
        </p:spPr>
      </p:pic>
      <p:sp>
        <p:nvSpPr>
          <p:cNvPr id="5" name="TextBox 4"/>
          <p:cNvSpPr txBox="1"/>
          <p:nvPr/>
        </p:nvSpPr>
        <p:spPr>
          <a:xfrm>
            <a:off x="337929" y="911031"/>
            <a:ext cx="3737113" cy="2400337"/>
          </a:xfrm>
          <a:prstGeom prst="rect">
            <a:avLst/>
          </a:prstGeom>
          <a:noFill/>
        </p:spPr>
        <p:txBody>
          <a:bodyPr wrap="square" rtlCol="0">
            <a:spAutoFit/>
          </a:bodyPr>
          <a:lstStyle/>
          <a:p>
            <a:r>
              <a:rPr lang="en-US" sz="2000" dirty="0"/>
              <a:t>A Best Practice Process for Saving Members</a:t>
            </a:r>
          </a:p>
          <a:p>
            <a:pPr marL="285750" indent="-285750">
              <a:lnSpc>
                <a:spcPct val="200000"/>
              </a:lnSpc>
              <a:buFont typeface="Arial" panose="020B0604020202020204" pitchFamily="34" charset="0"/>
              <a:buChar char="•"/>
            </a:pPr>
            <a:r>
              <a:rPr lang="en-US" sz="1600" dirty="0"/>
              <a:t>Have the council follow the process</a:t>
            </a:r>
          </a:p>
          <a:p>
            <a:pPr>
              <a:lnSpc>
                <a:spcPct val="200000"/>
              </a:lnSpc>
            </a:pPr>
            <a:endParaRPr lang="en-US" sz="1600" dirty="0"/>
          </a:p>
          <a:p>
            <a:pPr marL="285750" indent="-285750">
              <a:buFont typeface="Arial" panose="020B0604020202020204" pitchFamily="34" charset="0"/>
              <a:buChar char="•"/>
            </a:pPr>
            <a:r>
              <a:rPr lang="en-US" sz="1600" dirty="0"/>
              <a:t>The District Deputies need to stay closely involved</a:t>
            </a:r>
          </a:p>
          <a:p>
            <a:pPr marL="285750" indent="-285750">
              <a:buFont typeface="Arial" panose="020B0604020202020204" pitchFamily="34" charset="0"/>
              <a:buChar char="•"/>
            </a:pPr>
            <a:endParaRPr lang="en-US" dirty="0"/>
          </a:p>
        </p:txBody>
      </p:sp>
      <p:sp>
        <p:nvSpPr>
          <p:cNvPr id="10" name="TextBox 9"/>
          <p:cNvSpPr txBox="1"/>
          <p:nvPr/>
        </p:nvSpPr>
        <p:spPr>
          <a:xfrm>
            <a:off x="4998389" y="157340"/>
            <a:ext cx="1291921" cy="19318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355993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CD92F-6BBE-46B0-8781-138D18762A84}"/>
              </a:ext>
            </a:extLst>
          </p:cNvPr>
          <p:cNvSpPr>
            <a:spLocks noGrp="1"/>
          </p:cNvSpPr>
          <p:nvPr>
            <p:ph type="title"/>
          </p:nvPr>
        </p:nvSpPr>
        <p:spPr>
          <a:xfrm>
            <a:off x="258418" y="218659"/>
            <a:ext cx="8319454" cy="816096"/>
          </a:xfrm>
        </p:spPr>
        <p:txBody>
          <a:bodyPr/>
          <a:lstStyle/>
          <a:p>
            <a:r>
              <a:rPr lang="en-US" dirty="0"/>
              <a:t>Oregon Retention Process</a:t>
            </a:r>
          </a:p>
        </p:txBody>
      </p:sp>
      <p:sp>
        <p:nvSpPr>
          <p:cNvPr id="3" name="Content Placeholder 2">
            <a:extLst>
              <a:ext uri="{FF2B5EF4-FFF2-40B4-BE49-F238E27FC236}">
                <a16:creationId xmlns:a16="http://schemas.microsoft.com/office/drawing/2014/main" id="{48D691DD-95DA-4B2A-8B31-CF0D45DEB3EC}"/>
              </a:ext>
            </a:extLst>
          </p:cNvPr>
          <p:cNvSpPr>
            <a:spLocks noGrp="1"/>
          </p:cNvSpPr>
          <p:nvPr>
            <p:ph idx="1"/>
          </p:nvPr>
        </p:nvSpPr>
        <p:spPr>
          <a:xfrm>
            <a:off x="258418" y="1416187"/>
            <a:ext cx="8041826" cy="3590683"/>
          </a:xfrm>
        </p:spPr>
        <p:txBody>
          <a:bodyPr>
            <a:normAutofit fontScale="77500" lnSpcReduction="20000"/>
          </a:bodyPr>
          <a:lstStyle/>
          <a:p>
            <a:pPr marL="351770" indent="-351770">
              <a:buFont typeface="+mj-lt"/>
              <a:buAutoNum type="arabicPeriod"/>
            </a:pPr>
            <a:r>
              <a:rPr lang="en-US" sz="1385" dirty="0"/>
              <a:t>First and Second Billing Notices are sent to members</a:t>
            </a:r>
          </a:p>
          <a:p>
            <a:pPr marL="351770" indent="-351770">
              <a:buFont typeface="+mj-lt"/>
              <a:buAutoNum type="arabicPeriod"/>
            </a:pPr>
            <a:r>
              <a:rPr lang="en-US" sz="1385" dirty="0"/>
              <a:t>After 60 days (</a:t>
            </a:r>
            <a:r>
              <a:rPr lang="en-US" sz="1385" i="1" dirty="0"/>
              <a:t>30 days first billing cycle + 30 days second billing cycle</a:t>
            </a:r>
            <a:r>
              <a:rPr lang="en-US" sz="1385" dirty="0"/>
              <a:t>) Financial Secretary then sends delinquent list to retention committee using the “California Form” </a:t>
            </a:r>
            <a:r>
              <a:rPr lang="en-US" sz="1385" u="sng" dirty="0"/>
              <a:t>Request for Membership Suspension</a:t>
            </a:r>
            <a:endParaRPr lang="en-US" sz="1385" dirty="0"/>
          </a:p>
          <a:p>
            <a:pPr marL="351770" indent="-351770">
              <a:buFont typeface="+mj-lt"/>
              <a:buAutoNum type="arabicPeriod"/>
            </a:pPr>
            <a:r>
              <a:rPr lang="en-US" sz="1385" dirty="0"/>
              <a:t>The Financial Secretary also sends a </a:t>
            </a:r>
            <a:r>
              <a:rPr lang="en-US" sz="1385" u="sng" dirty="0"/>
              <a:t>Knight Alert</a:t>
            </a:r>
            <a:r>
              <a:rPr lang="en-US" sz="1385" dirty="0"/>
              <a:t> letter to all delinquent members</a:t>
            </a:r>
          </a:p>
          <a:p>
            <a:pPr marL="351770" indent="-351770">
              <a:buFont typeface="+mj-lt"/>
              <a:buAutoNum type="arabicPeriod"/>
            </a:pPr>
            <a:endParaRPr lang="en-US" sz="1385" u="sng" dirty="0"/>
          </a:p>
          <a:p>
            <a:pPr marL="351770" indent="-351770">
              <a:buFont typeface="+mj-lt"/>
              <a:buAutoNum type="arabicPeriod"/>
            </a:pPr>
            <a:r>
              <a:rPr lang="en-US" sz="1385" dirty="0"/>
              <a:t>Retention committee compiles report using the “California Form” </a:t>
            </a:r>
            <a:r>
              <a:rPr lang="en-US" sz="1385" u="sng" dirty="0"/>
              <a:t>Request for Membership Suspension</a:t>
            </a:r>
            <a:endParaRPr lang="en-US" sz="1385" dirty="0"/>
          </a:p>
          <a:p>
            <a:pPr marL="351770" indent="-351770">
              <a:buFont typeface="+mj-lt"/>
              <a:buAutoNum type="arabicPeriod"/>
            </a:pPr>
            <a:r>
              <a:rPr lang="en-US" sz="1385" dirty="0"/>
              <a:t>District Deputy is notified of Retention results and of all documentation used by Retention Committee</a:t>
            </a:r>
          </a:p>
          <a:p>
            <a:pPr marL="351770" indent="-351770">
              <a:buFont typeface="+mj-lt"/>
              <a:buAutoNum type="arabicPeriod"/>
            </a:pPr>
            <a:r>
              <a:rPr lang="en-US" sz="1385" dirty="0"/>
              <a:t>District Deputy notifies State Retention Chairman and conducts due diligence</a:t>
            </a:r>
          </a:p>
          <a:p>
            <a:pPr marL="351770" indent="-351770">
              <a:buFont typeface="+mj-lt"/>
              <a:buAutoNum type="arabicPeriod"/>
            </a:pPr>
            <a:r>
              <a:rPr lang="en-US" sz="1385" dirty="0"/>
              <a:t>State Deputy reviews recommendation to determine concurrences</a:t>
            </a:r>
          </a:p>
          <a:p>
            <a:pPr marL="351770" indent="-351770">
              <a:buFont typeface="+mj-lt"/>
              <a:buAutoNum type="arabicPeriod"/>
            </a:pPr>
            <a:r>
              <a:rPr lang="en-US" sz="1385" dirty="0"/>
              <a:t>District Deputy provides feedback back to Council on next action, either:</a:t>
            </a:r>
          </a:p>
          <a:p>
            <a:pPr lvl="1" indent="-351770">
              <a:buFont typeface="+mj-lt"/>
              <a:buAutoNum type="alphaLcPeriod"/>
            </a:pPr>
            <a:r>
              <a:rPr lang="en-US" sz="1231" dirty="0"/>
              <a:t>Process </a:t>
            </a:r>
            <a:r>
              <a:rPr lang="en-US" sz="1231" u="sng" dirty="0"/>
              <a:t>Intent to Retain form 1845</a:t>
            </a:r>
            <a:r>
              <a:rPr lang="en-US" sz="1231" dirty="0"/>
              <a:t> on all or some delinquent members; or</a:t>
            </a:r>
          </a:p>
          <a:p>
            <a:pPr lvl="1" indent="-351770">
              <a:buFont typeface="+mj-lt"/>
              <a:buAutoNum type="alphaLcPeriod"/>
            </a:pPr>
            <a:r>
              <a:rPr lang="en-US" sz="1231" dirty="0"/>
              <a:t>Correct identified deficiencies as directed by the District Deputy and State Deputy</a:t>
            </a:r>
          </a:p>
          <a:p>
            <a:pPr marL="351770" indent="-351770">
              <a:buFont typeface="+mj-lt"/>
              <a:buAutoNum type="arabicPeriod"/>
            </a:pPr>
            <a:r>
              <a:rPr lang="en-US" sz="1385" dirty="0"/>
              <a:t>After 30 days the Council completes requested action based on feedback (</a:t>
            </a:r>
            <a:r>
              <a:rPr lang="en-US" sz="1231" dirty="0"/>
              <a:t>send in form 1845 or other action as requested</a:t>
            </a:r>
            <a:r>
              <a:rPr lang="en-US" sz="1385" dirty="0"/>
              <a:t>)</a:t>
            </a:r>
          </a:p>
          <a:p>
            <a:pPr marL="351770" indent="-351770">
              <a:buFont typeface="+mj-lt"/>
              <a:buAutoNum type="arabicPeriod"/>
            </a:pPr>
            <a:endParaRPr lang="en-US" sz="1385" dirty="0"/>
          </a:p>
          <a:p>
            <a:pPr marL="351770" indent="-351770">
              <a:buFont typeface="+mj-lt"/>
              <a:buAutoNum type="arabicPeriod"/>
            </a:pPr>
            <a:r>
              <a:rPr lang="en-US" sz="1385" dirty="0"/>
              <a:t>The </a:t>
            </a:r>
            <a:r>
              <a:rPr lang="en-US" sz="1385" u="sng" dirty="0"/>
              <a:t>Intent to Retain Form 1845 </a:t>
            </a:r>
            <a:r>
              <a:rPr lang="en-US" sz="1385" dirty="0"/>
              <a:t> is filed with Membership Records at Supreme for the mandatory 60 day hold period, meanwhile council/district continue to work on other action as requested</a:t>
            </a:r>
          </a:p>
          <a:p>
            <a:pPr marL="351770" indent="-351770">
              <a:buFont typeface="+mj-lt"/>
              <a:buAutoNum type="arabicPeriod"/>
            </a:pPr>
            <a:r>
              <a:rPr lang="en-US" sz="1385" dirty="0"/>
              <a:t>On or before the 60 day hold period ends, the Council files a Form #100 with Membership Records at Supreme. The Suspension process is complete at this time. </a:t>
            </a:r>
          </a:p>
          <a:p>
            <a:pPr marL="351770" indent="-351770">
              <a:buFont typeface="+mj-lt"/>
              <a:buAutoNum type="arabicPeriod"/>
            </a:pPr>
            <a:endParaRPr lang="en-US" sz="1385" dirty="0"/>
          </a:p>
          <a:p>
            <a:endParaRPr lang="en-US" dirty="0"/>
          </a:p>
          <a:p>
            <a:endParaRPr lang="en-US" dirty="0"/>
          </a:p>
        </p:txBody>
      </p:sp>
      <p:sp>
        <p:nvSpPr>
          <p:cNvPr id="4" name="Slide Number Placeholder 3">
            <a:extLst>
              <a:ext uri="{FF2B5EF4-FFF2-40B4-BE49-F238E27FC236}">
                <a16:creationId xmlns:a16="http://schemas.microsoft.com/office/drawing/2014/main" id="{5AC2600B-97B0-4F6F-810D-5C7A614D74C3}"/>
              </a:ext>
            </a:extLst>
          </p:cNvPr>
          <p:cNvSpPr>
            <a:spLocks noGrp="1"/>
          </p:cNvSpPr>
          <p:nvPr>
            <p:ph type="sldNum" sz="quarter" idx="12"/>
          </p:nvPr>
        </p:nvSpPr>
        <p:spPr/>
        <p:txBody>
          <a:bodyPr/>
          <a:lstStyle/>
          <a:p>
            <a:fld id="{B814F825-2D8F-4072-95D4-8048C47624CE}" type="slidenum">
              <a:rPr lang="en-US" smtClean="0"/>
              <a:t>19</a:t>
            </a:fld>
            <a:endParaRPr lang="en-US"/>
          </a:p>
        </p:txBody>
      </p:sp>
      <p:cxnSp>
        <p:nvCxnSpPr>
          <p:cNvPr id="11" name="Straight Connector 10">
            <a:extLst>
              <a:ext uri="{FF2B5EF4-FFF2-40B4-BE49-F238E27FC236}">
                <a16:creationId xmlns:a16="http://schemas.microsoft.com/office/drawing/2014/main" id="{CC1062CA-2217-4937-BEF3-79E01894ECE1}"/>
              </a:ext>
            </a:extLst>
          </p:cNvPr>
          <p:cNvCxnSpPr>
            <a:cxnSpLocks/>
          </p:cNvCxnSpPr>
          <p:nvPr/>
        </p:nvCxnSpPr>
        <p:spPr>
          <a:xfrm>
            <a:off x="448050" y="2345661"/>
            <a:ext cx="81227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6090ED7-CF8A-4193-9DA8-5BE5269EE227}"/>
              </a:ext>
            </a:extLst>
          </p:cNvPr>
          <p:cNvCxnSpPr>
            <a:cxnSpLocks/>
          </p:cNvCxnSpPr>
          <p:nvPr/>
        </p:nvCxnSpPr>
        <p:spPr>
          <a:xfrm>
            <a:off x="463596" y="4191353"/>
            <a:ext cx="81247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E9B52CF1-2768-4433-B2F8-03C7E515E8BC}"/>
              </a:ext>
            </a:extLst>
          </p:cNvPr>
          <p:cNvSpPr/>
          <p:nvPr/>
        </p:nvSpPr>
        <p:spPr>
          <a:xfrm>
            <a:off x="8588335" y="4293929"/>
            <a:ext cx="728098" cy="702322"/>
          </a:xfrm>
          <a:prstGeom prst="rect">
            <a:avLst/>
          </a:prstGeom>
          <a:solidFill>
            <a:srgbClr val="E6AC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76" dirty="0">
                <a:solidFill>
                  <a:srgbClr val="323D7D"/>
                </a:solidFill>
              </a:rPr>
              <a:t>60-90</a:t>
            </a:r>
          </a:p>
          <a:p>
            <a:pPr algn="ctr"/>
            <a:r>
              <a:rPr lang="en-US" sz="1076" dirty="0">
                <a:solidFill>
                  <a:srgbClr val="323D7D"/>
                </a:solidFill>
              </a:rPr>
              <a:t>Days</a:t>
            </a:r>
          </a:p>
        </p:txBody>
      </p:sp>
      <p:sp>
        <p:nvSpPr>
          <p:cNvPr id="23" name="Arrow: Right 22">
            <a:extLst>
              <a:ext uri="{FF2B5EF4-FFF2-40B4-BE49-F238E27FC236}">
                <a16:creationId xmlns:a16="http://schemas.microsoft.com/office/drawing/2014/main" id="{90EF931A-0773-4F57-816F-226189B219DB}"/>
              </a:ext>
            </a:extLst>
          </p:cNvPr>
          <p:cNvSpPr/>
          <p:nvPr/>
        </p:nvSpPr>
        <p:spPr>
          <a:xfrm rot="5400000">
            <a:off x="8587408" y="3818763"/>
            <a:ext cx="729951" cy="205977"/>
          </a:xfrm>
          <a:prstGeom prst="rightArrow">
            <a:avLst/>
          </a:prstGeom>
          <a:solidFill>
            <a:schemeClr val="tx1"/>
          </a:solidFill>
          <a:ln>
            <a:solidFill>
              <a:srgbClr val="323D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6"/>
          </a:p>
        </p:txBody>
      </p:sp>
      <p:sp>
        <p:nvSpPr>
          <p:cNvPr id="6" name="Arrow: Right 5">
            <a:extLst>
              <a:ext uri="{FF2B5EF4-FFF2-40B4-BE49-F238E27FC236}">
                <a16:creationId xmlns:a16="http://schemas.microsoft.com/office/drawing/2014/main" id="{42B7EDA8-D643-430A-B8A9-368466460E0A}"/>
              </a:ext>
            </a:extLst>
          </p:cNvPr>
          <p:cNvSpPr/>
          <p:nvPr/>
        </p:nvSpPr>
        <p:spPr>
          <a:xfrm rot="5400000">
            <a:off x="8681831" y="2387427"/>
            <a:ext cx="505957" cy="205977"/>
          </a:xfrm>
          <a:prstGeom prst="rightArrow">
            <a:avLst/>
          </a:prstGeom>
          <a:solidFill>
            <a:schemeClr val="tx1"/>
          </a:solidFill>
          <a:ln>
            <a:solidFill>
              <a:srgbClr val="323D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6"/>
          </a:p>
        </p:txBody>
      </p:sp>
      <p:sp>
        <p:nvSpPr>
          <p:cNvPr id="24" name="Rectangle 23">
            <a:extLst>
              <a:ext uri="{FF2B5EF4-FFF2-40B4-BE49-F238E27FC236}">
                <a16:creationId xmlns:a16="http://schemas.microsoft.com/office/drawing/2014/main" id="{EC2BB0F8-F87D-46A1-8B5F-1F8486B1012D}"/>
              </a:ext>
            </a:extLst>
          </p:cNvPr>
          <p:cNvSpPr/>
          <p:nvPr/>
        </p:nvSpPr>
        <p:spPr>
          <a:xfrm>
            <a:off x="8570760" y="1424055"/>
            <a:ext cx="728098" cy="921606"/>
          </a:xfrm>
          <a:prstGeom prst="rect">
            <a:avLst/>
          </a:prstGeom>
          <a:solidFill>
            <a:srgbClr val="E6AC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76" dirty="0">
                <a:solidFill>
                  <a:srgbClr val="323D7D"/>
                </a:solidFill>
              </a:rPr>
              <a:t>30+30</a:t>
            </a:r>
          </a:p>
          <a:p>
            <a:pPr algn="ctr"/>
            <a:r>
              <a:rPr lang="en-US" sz="1076" dirty="0">
                <a:solidFill>
                  <a:srgbClr val="323D7D"/>
                </a:solidFill>
              </a:rPr>
              <a:t>60 Days</a:t>
            </a:r>
          </a:p>
        </p:txBody>
      </p:sp>
      <p:sp>
        <p:nvSpPr>
          <p:cNvPr id="9" name="Rectangle 8">
            <a:extLst>
              <a:ext uri="{FF2B5EF4-FFF2-40B4-BE49-F238E27FC236}">
                <a16:creationId xmlns:a16="http://schemas.microsoft.com/office/drawing/2014/main" id="{53C8379E-A57E-487D-B3E5-D453C04B049F}"/>
              </a:ext>
            </a:extLst>
          </p:cNvPr>
          <p:cNvSpPr/>
          <p:nvPr/>
        </p:nvSpPr>
        <p:spPr>
          <a:xfrm>
            <a:off x="8588335" y="2817494"/>
            <a:ext cx="728098" cy="921607"/>
          </a:xfrm>
          <a:prstGeom prst="rect">
            <a:avLst/>
          </a:prstGeom>
          <a:solidFill>
            <a:srgbClr val="E6AC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76" dirty="0">
                <a:solidFill>
                  <a:srgbClr val="323D7D"/>
                </a:solidFill>
              </a:rPr>
              <a:t>30 Days</a:t>
            </a:r>
          </a:p>
        </p:txBody>
      </p:sp>
    </p:spTree>
    <p:extLst>
      <p:ext uri="{BB962C8B-B14F-4D97-AF65-F5344CB8AC3E}">
        <p14:creationId xmlns:p14="http://schemas.microsoft.com/office/powerpoint/2010/main" val="3284064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10554" y="496247"/>
            <a:ext cx="7638717" cy="563007"/>
          </a:xfrm>
        </p:spPr>
        <p:txBody>
          <a:bodyPr/>
          <a:lstStyle/>
          <a:p>
            <a:r>
              <a:rPr lang="en-US" sz="2400" dirty="0">
                <a:latin typeface="+mn-lt"/>
              </a:rPr>
              <a:t>Introduction/Overview</a:t>
            </a:r>
          </a:p>
        </p:txBody>
      </p:sp>
      <p:sp>
        <p:nvSpPr>
          <p:cNvPr id="14" name="Content Placeholder 13"/>
          <p:cNvSpPr>
            <a:spLocks noGrp="1"/>
          </p:cNvSpPr>
          <p:nvPr>
            <p:ph idx="1"/>
          </p:nvPr>
        </p:nvSpPr>
        <p:spPr>
          <a:xfrm>
            <a:off x="939155" y="1033272"/>
            <a:ext cx="6939382" cy="3751072"/>
          </a:xfrm>
        </p:spPr>
        <p:txBody>
          <a:bodyPr/>
          <a:lstStyle/>
          <a:p>
            <a:pPr>
              <a:lnSpc>
                <a:spcPct val="250000"/>
              </a:lnSpc>
            </a:pPr>
            <a:r>
              <a:rPr lang="en-US" sz="1800" dirty="0"/>
              <a:t>Managing The Membership Bucket</a:t>
            </a:r>
          </a:p>
          <a:p>
            <a:pPr>
              <a:lnSpc>
                <a:spcPct val="250000"/>
              </a:lnSpc>
            </a:pPr>
            <a:r>
              <a:rPr lang="en-US" sz="1800" dirty="0"/>
              <a:t>Its  Time to Look into the Mirror</a:t>
            </a:r>
          </a:p>
          <a:p>
            <a:pPr>
              <a:lnSpc>
                <a:spcPct val="250000"/>
              </a:lnSpc>
            </a:pPr>
            <a:r>
              <a:rPr lang="en-US" sz="1800" dirty="0"/>
              <a:t>It’s all about Them</a:t>
            </a:r>
          </a:p>
          <a:p>
            <a:pPr>
              <a:lnSpc>
                <a:spcPct val="250000"/>
              </a:lnSpc>
            </a:pPr>
            <a:r>
              <a:rPr lang="en-US" sz="1800" dirty="0"/>
              <a:t>Communicate…Communicate…Communicate</a:t>
            </a:r>
          </a:p>
          <a:p>
            <a:pPr>
              <a:lnSpc>
                <a:spcPct val="250000"/>
              </a:lnSpc>
            </a:pPr>
            <a:r>
              <a:rPr lang="en-US" sz="1800" dirty="0"/>
              <a:t>Best Practice Retention Strategies</a:t>
            </a:r>
          </a:p>
          <a:p>
            <a:endParaRPr lang="en-US" sz="1600" dirty="0"/>
          </a:p>
        </p:txBody>
      </p:sp>
    </p:spTree>
    <p:extLst>
      <p:ext uri="{BB962C8B-B14F-4D97-AF65-F5344CB8AC3E}">
        <p14:creationId xmlns:p14="http://schemas.microsoft.com/office/powerpoint/2010/main" val="10400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Best Practices For Member Retention</a:t>
            </a:r>
          </a:p>
        </p:txBody>
      </p:sp>
      <p:sp>
        <p:nvSpPr>
          <p:cNvPr id="3" name="Text Placeholder 2"/>
          <p:cNvSpPr>
            <a:spLocks noGrp="1"/>
          </p:cNvSpPr>
          <p:nvPr>
            <p:ph type="body" sz="quarter" idx="10"/>
          </p:nvPr>
        </p:nvSpPr>
        <p:spPr>
          <a:xfrm>
            <a:off x="80172" y="596630"/>
            <a:ext cx="9371009" cy="6184426"/>
          </a:xfrm>
        </p:spPr>
        <p:txBody>
          <a:bodyPr/>
          <a:lstStyle/>
          <a:p>
            <a:pPr marL="342900" indent="-342900">
              <a:lnSpc>
                <a:spcPct val="200000"/>
              </a:lnSpc>
              <a:buFont typeface="+mj-lt"/>
              <a:buAutoNum type="arabicPeriod"/>
            </a:pPr>
            <a:r>
              <a:rPr lang="en-US" sz="1800" dirty="0"/>
              <a:t>Start your retention efforts on day 1</a:t>
            </a:r>
          </a:p>
          <a:p>
            <a:pPr marL="342900" indent="-342900">
              <a:lnSpc>
                <a:spcPct val="200000"/>
              </a:lnSpc>
              <a:buFont typeface="+mj-lt"/>
              <a:buAutoNum type="arabicPeriod"/>
            </a:pPr>
            <a:r>
              <a:rPr lang="en-US" sz="1800" dirty="0"/>
              <a:t>Reach out early and often</a:t>
            </a:r>
          </a:p>
          <a:p>
            <a:pPr marL="342900" indent="-342900" defTabSz="914400">
              <a:lnSpc>
                <a:spcPct val="200000"/>
              </a:lnSpc>
              <a:buFont typeface="+mj-lt"/>
              <a:buAutoNum type="arabicPeriod"/>
            </a:pPr>
            <a:r>
              <a:rPr lang="en-US" sz="1800" dirty="0"/>
              <a:t>Make it personal. Understand what they want to get out of it</a:t>
            </a:r>
          </a:p>
          <a:p>
            <a:pPr marL="342900" indent="-342900" defTabSz="914400">
              <a:lnSpc>
                <a:spcPct val="200000"/>
              </a:lnSpc>
              <a:buFont typeface="+mj-lt"/>
              <a:buAutoNum type="arabicPeriod"/>
            </a:pPr>
            <a:r>
              <a:rPr lang="en-US" sz="1800" dirty="0"/>
              <a:t>Find out why they joined, do more of it</a:t>
            </a:r>
          </a:p>
          <a:p>
            <a:pPr marL="342900" indent="-342900" defTabSz="914400">
              <a:lnSpc>
                <a:spcPct val="200000"/>
              </a:lnSpc>
              <a:buFont typeface="+mj-lt"/>
              <a:buAutoNum type="arabicPeriod"/>
            </a:pPr>
            <a:r>
              <a:rPr lang="en-US" sz="1800" dirty="0"/>
              <a:t>Build on their original motivation for joining</a:t>
            </a:r>
          </a:p>
          <a:p>
            <a:pPr marL="342900" indent="-342900" defTabSz="914400">
              <a:lnSpc>
                <a:spcPct val="200000"/>
              </a:lnSpc>
              <a:buFont typeface="+mj-lt"/>
              <a:buAutoNum type="arabicPeriod"/>
            </a:pPr>
            <a:r>
              <a:rPr lang="en-US" sz="1800" dirty="0"/>
              <a:t>Help Councils out of the boiling water</a:t>
            </a:r>
          </a:p>
          <a:p>
            <a:pPr marL="342900" indent="-342900" defTabSz="914400">
              <a:lnSpc>
                <a:spcPct val="200000"/>
              </a:lnSpc>
              <a:buFont typeface="+mj-lt"/>
              <a:buAutoNum type="arabicPeriod"/>
            </a:pPr>
            <a:r>
              <a:rPr lang="en-US" sz="1800" dirty="0"/>
              <a:t>Constantly evaluating what works and why it doesn't</a:t>
            </a:r>
          </a:p>
          <a:p>
            <a:pPr defTabSz="914400">
              <a:lnSpc>
                <a:spcPct val="250000"/>
              </a:lnSpc>
            </a:pPr>
            <a:endParaRPr lang="en-US" sz="1800" b="1" dirty="0"/>
          </a:p>
          <a:p>
            <a:pPr defTabSz="914400">
              <a:lnSpc>
                <a:spcPct val="250000"/>
              </a:lnSpc>
            </a:pPr>
            <a:endParaRPr lang="en-US" sz="1800" b="1" dirty="0"/>
          </a:p>
        </p:txBody>
      </p:sp>
    </p:spTree>
    <p:extLst>
      <p:ext uri="{BB962C8B-B14F-4D97-AF65-F5344CB8AC3E}">
        <p14:creationId xmlns:p14="http://schemas.microsoft.com/office/powerpoint/2010/main" val="424517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56294"/>
            <a:ext cx="9339942" cy="974888"/>
          </a:xfrm>
        </p:spPr>
        <p:txBody>
          <a:bodyPr/>
          <a:lstStyle/>
          <a:p>
            <a:pPr marL="0" indent="0" algn="ctr">
              <a:lnSpc>
                <a:spcPct val="100000"/>
              </a:lnSpc>
              <a:buNone/>
            </a:pPr>
            <a:r>
              <a:rPr lang="en-US" sz="6000" dirty="0"/>
              <a:t>Questions? </a:t>
            </a:r>
          </a:p>
          <a:p>
            <a:pPr marL="0" indent="0" algn="ctr">
              <a:lnSpc>
                <a:spcPct val="100000"/>
              </a:lnSpc>
              <a:buNone/>
            </a:pPr>
            <a:endParaRPr lang="en-US" sz="6000" dirty="0"/>
          </a:p>
          <a:p>
            <a:pPr marL="0" indent="0" algn="ctr">
              <a:lnSpc>
                <a:spcPct val="100000"/>
              </a:lnSpc>
              <a:buNone/>
            </a:pPr>
            <a:r>
              <a:rPr lang="en-US" sz="6000" dirty="0"/>
              <a:t>Thank you</a:t>
            </a:r>
          </a:p>
          <a:p>
            <a:pPr marL="0" indent="0" algn="ctr">
              <a:buNone/>
            </a:pPr>
            <a:endParaRPr lang="en-US" dirty="0"/>
          </a:p>
        </p:txBody>
      </p:sp>
    </p:spTree>
    <p:extLst>
      <p:ext uri="{BB962C8B-B14F-4D97-AF65-F5344CB8AC3E}">
        <p14:creationId xmlns:p14="http://schemas.microsoft.com/office/powerpoint/2010/main" val="3310858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73" y="467240"/>
            <a:ext cx="9371009" cy="470898"/>
          </a:xfrm>
        </p:spPr>
        <p:txBody>
          <a:bodyPr/>
          <a:lstStyle/>
          <a:p>
            <a:r>
              <a:rPr lang="en-US" dirty="0">
                <a:latin typeface="+mn-lt"/>
              </a:rPr>
              <a:t>The Membership Bucket</a:t>
            </a:r>
          </a:p>
        </p:txBody>
      </p:sp>
      <p:sp>
        <p:nvSpPr>
          <p:cNvPr id="3" name="Text Placeholder 2"/>
          <p:cNvSpPr>
            <a:spLocks noGrp="1"/>
          </p:cNvSpPr>
          <p:nvPr>
            <p:ph type="body" sz="quarter" idx="10"/>
          </p:nvPr>
        </p:nvSpPr>
        <p:spPr>
          <a:xfrm>
            <a:off x="82891" y="1217515"/>
            <a:ext cx="4650812" cy="2877391"/>
          </a:xfrm>
        </p:spPr>
        <p:txBody>
          <a:bodyPr/>
          <a:lstStyle/>
          <a:p>
            <a:pPr marL="342900" indent="-342900">
              <a:lnSpc>
                <a:spcPct val="150000"/>
              </a:lnSpc>
              <a:buFont typeface="Arial" panose="020B0604020202020204" pitchFamily="34" charset="0"/>
              <a:buChar char="•"/>
            </a:pPr>
            <a:r>
              <a:rPr lang="en-US" sz="1800" dirty="0"/>
              <a:t>Membership is like a bucket under a faucet of water</a:t>
            </a:r>
          </a:p>
          <a:p>
            <a:pPr marL="342900" indent="-342900">
              <a:lnSpc>
                <a:spcPct val="150000"/>
              </a:lnSpc>
              <a:buFont typeface="Arial" panose="020B0604020202020204" pitchFamily="34" charset="0"/>
              <a:buChar char="•"/>
            </a:pPr>
            <a:r>
              <a:rPr lang="en-US" sz="1800" dirty="0"/>
              <a:t>Relevant and meaningful engagement early will prevent leaks later</a:t>
            </a:r>
          </a:p>
          <a:p>
            <a:pPr marL="342900" indent="-342900">
              <a:lnSpc>
                <a:spcPct val="150000"/>
              </a:lnSpc>
              <a:buFont typeface="Arial" panose="020B0604020202020204" pitchFamily="34" charset="0"/>
              <a:buChar char="•"/>
            </a:pPr>
            <a:r>
              <a:rPr lang="en-US" sz="1800" dirty="0"/>
              <a:t>Retention is just important as recruitment</a:t>
            </a:r>
          </a:p>
        </p:txBody>
      </p:sp>
      <p:cxnSp>
        <p:nvCxnSpPr>
          <p:cNvPr id="26" name="Straight Connector 25"/>
          <p:cNvCxnSpPr/>
          <p:nvPr/>
        </p:nvCxnSpPr>
        <p:spPr>
          <a:xfrm flipH="1">
            <a:off x="5964603" y="3881137"/>
            <a:ext cx="1210567" cy="0"/>
          </a:xfrm>
          <a:prstGeom prst="line">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7127771" y="2329370"/>
            <a:ext cx="381993" cy="1568981"/>
            <a:chOff x="5323732" y="3579543"/>
            <a:chExt cx="281834" cy="1157591"/>
          </a:xfrm>
          <a:solidFill>
            <a:schemeClr val="tx1">
              <a:lumMod val="75000"/>
              <a:lumOff val="25000"/>
            </a:schemeClr>
          </a:solidFill>
        </p:grpSpPr>
        <p:cxnSp>
          <p:nvCxnSpPr>
            <p:cNvPr id="36" name="Straight Connector 35"/>
            <p:cNvCxnSpPr/>
            <p:nvPr/>
          </p:nvCxnSpPr>
          <p:spPr>
            <a:xfrm flipH="1">
              <a:off x="5323732" y="4430559"/>
              <a:ext cx="74640" cy="306575"/>
            </a:xfrm>
            <a:prstGeom prst="line">
              <a:avLst/>
            </a:prstGeom>
            <a:grpFill/>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5435825" y="3579543"/>
              <a:ext cx="169741" cy="697182"/>
            </a:xfrm>
            <a:prstGeom prst="line">
              <a:avLst/>
            </a:prstGeom>
            <a:grpFill/>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cxnSp>
        <p:nvCxnSpPr>
          <p:cNvPr id="25" name="Straight Connector 24"/>
          <p:cNvCxnSpPr/>
          <p:nvPr/>
        </p:nvCxnSpPr>
        <p:spPr>
          <a:xfrm flipH="1">
            <a:off x="7127771" y="2335645"/>
            <a:ext cx="381993" cy="1568981"/>
          </a:xfrm>
          <a:prstGeom prst="line">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flipH="1">
            <a:off x="5628925" y="2329370"/>
            <a:ext cx="381993" cy="1568981"/>
            <a:chOff x="5323731" y="3579543"/>
            <a:chExt cx="281834" cy="1157591"/>
          </a:xfrm>
          <a:solidFill>
            <a:schemeClr val="tx1">
              <a:lumMod val="75000"/>
              <a:lumOff val="25000"/>
            </a:schemeClr>
          </a:solidFill>
        </p:grpSpPr>
        <p:cxnSp>
          <p:nvCxnSpPr>
            <p:cNvPr id="44" name="Straight Connector 43"/>
            <p:cNvCxnSpPr/>
            <p:nvPr/>
          </p:nvCxnSpPr>
          <p:spPr>
            <a:xfrm flipH="1">
              <a:off x="5323731" y="4596783"/>
              <a:ext cx="34171" cy="140351"/>
            </a:xfrm>
            <a:prstGeom prst="line">
              <a:avLst/>
            </a:prstGeom>
            <a:grpFill/>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5394083" y="3579543"/>
              <a:ext cx="211482" cy="868632"/>
            </a:xfrm>
            <a:prstGeom prst="line">
              <a:avLst/>
            </a:prstGeom>
            <a:grpFill/>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a:off x="5628926" y="2335646"/>
            <a:ext cx="381993" cy="1568981"/>
          </a:xfrm>
          <a:prstGeom prst="line">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a:off x="5781249" y="2501238"/>
            <a:ext cx="1570171" cy="1268549"/>
          </a:xfrm>
          <a:prstGeom prst="trapezoid">
            <a:avLst/>
          </a:prstGeom>
          <a:solidFill>
            <a:schemeClr val="tx2">
              <a:lumMod val="50000"/>
              <a:lumOff val="50000"/>
            </a:schemeClr>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6480267" y="1770603"/>
            <a:ext cx="154920" cy="1995913"/>
          </a:xfrm>
          <a:prstGeom prst="rect">
            <a:avLst/>
          </a:prstGeom>
          <a:solidFill>
            <a:schemeClr val="tx2">
              <a:lumMod val="50000"/>
              <a:lumOff val="50000"/>
            </a:schemeClr>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6397106" y="1018751"/>
            <a:ext cx="3146828" cy="1047351"/>
            <a:chOff x="4053991" y="2087512"/>
            <a:chExt cx="2321724" cy="772734"/>
          </a:xfrm>
          <a:solidFill>
            <a:schemeClr val="tx1">
              <a:lumMod val="75000"/>
              <a:lumOff val="25000"/>
            </a:schemeClr>
          </a:solidFill>
        </p:grpSpPr>
        <p:sp>
          <p:nvSpPr>
            <p:cNvPr id="5" name="Rectangle 4"/>
            <p:cNvSpPr/>
            <p:nvPr/>
          </p:nvSpPr>
          <p:spPr>
            <a:xfrm>
              <a:off x="4572001" y="2358030"/>
              <a:ext cx="1803714" cy="102141"/>
            </a:xfrm>
            <a:prstGeom prst="rect">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053991" y="2602624"/>
              <a:ext cx="250664" cy="59396"/>
            </a:xfrm>
            <a:prstGeom prst="rect">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4260955" y="2087512"/>
              <a:ext cx="372086" cy="262614"/>
              <a:chOff x="4286355" y="2024012"/>
              <a:chExt cx="372086" cy="262614"/>
            </a:xfrm>
            <a:grpFill/>
          </p:grpSpPr>
          <p:sp>
            <p:nvSpPr>
              <p:cNvPr id="11" name="Rectangle 10"/>
              <p:cNvSpPr/>
              <p:nvPr/>
            </p:nvSpPr>
            <p:spPr>
              <a:xfrm>
                <a:off x="4441919" y="2102657"/>
                <a:ext cx="60960" cy="183969"/>
              </a:xfrm>
              <a:prstGeom prst="rect">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5400000">
                <a:off x="4441918" y="1960926"/>
                <a:ext cx="60960" cy="246765"/>
              </a:xfrm>
              <a:prstGeom prst="rect">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286355" y="2024012"/>
                <a:ext cx="112529" cy="112529"/>
              </a:xfrm>
              <a:prstGeom prst="ellipse">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545912" y="2028043"/>
                <a:ext cx="112529" cy="112529"/>
              </a:xfrm>
              <a:prstGeom prst="ellipse">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Block Arc 15"/>
            <p:cNvSpPr/>
            <p:nvPr/>
          </p:nvSpPr>
          <p:spPr>
            <a:xfrm flipH="1">
              <a:off x="4100652" y="2349227"/>
              <a:ext cx="511019" cy="511019"/>
            </a:xfrm>
            <a:prstGeom prst="blockArc">
              <a:avLst>
                <a:gd name="adj1" fmla="val 16200000"/>
                <a:gd name="adj2" fmla="val 61"/>
                <a:gd name="adj3" fmla="val 33388"/>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16"/>
            <p:cNvSpPr/>
            <p:nvPr/>
          </p:nvSpPr>
          <p:spPr>
            <a:xfrm>
              <a:off x="4292750" y="2267575"/>
              <a:ext cx="296962" cy="296962"/>
            </a:xfrm>
            <a:prstGeom prst="ellipse">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545912" y="2321997"/>
              <a:ext cx="148865" cy="168101"/>
            </a:xfrm>
            <a:prstGeom prst="rect">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rapezoid 34"/>
          <p:cNvSpPr/>
          <p:nvPr/>
        </p:nvSpPr>
        <p:spPr>
          <a:xfrm rot="10800000">
            <a:off x="5928450" y="3073280"/>
            <a:ext cx="1282131" cy="702781"/>
          </a:xfrm>
          <a:prstGeom prst="trapezoid">
            <a:avLst/>
          </a:prstGeom>
          <a:solidFill>
            <a:schemeClr val="tx2">
              <a:lumMod val="50000"/>
              <a:lumOff val="50000"/>
            </a:schemeClr>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entagon 36"/>
          <p:cNvSpPr/>
          <p:nvPr/>
        </p:nvSpPr>
        <p:spPr>
          <a:xfrm rot="20399725">
            <a:off x="4010923" y="3788072"/>
            <a:ext cx="2006275" cy="266700"/>
          </a:xfrm>
          <a:prstGeom prst="homePlate">
            <a:avLst/>
          </a:prstGeom>
          <a:solidFill>
            <a:schemeClr val="tx2">
              <a:lumMod val="75000"/>
              <a:lumOff val="25000"/>
            </a:schemeClr>
          </a:solidFill>
          <a:ln>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Un-met Expectations</a:t>
            </a:r>
          </a:p>
        </p:txBody>
      </p:sp>
      <p:sp>
        <p:nvSpPr>
          <p:cNvPr id="40" name="Pentagon 39"/>
          <p:cNvSpPr/>
          <p:nvPr/>
        </p:nvSpPr>
        <p:spPr>
          <a:xfrm rot="1200275" flipH="1">
            <a:off x="7184516" y="3563338"/>
            <a:ext cx="2006275" cy="266700"/>
          </a:xfrm>
          <a:prstGeom prst="homePlate">
            <a:avLst/>
          </a:prstGeom>
          <a:solidFill>
            <a:schemeClr val="tx2">
              <a:lumMod val="75000"/>
              <a:lumOff val="25000"/>
            </a:schemeClr>
          </a:solidFill>
          <a:ln>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Feeling Neglected</a:t>
            </a:r>
          </a:p>
        </p:txBody>
      </p:sp>
      <p:grpSp>
        <p:nvGrpSpPr>
          <p:cNvPr id="49" name="Group 48"/>
          <p:cNvGrpSpPr/>
          <p:nvPr/>
        </p:nvGrpSpPr>
        <p:grpSpPr>
          <a:xfrm>
            <a:off x="6240316" y="3233217"/>
            <a:ext cx="1465440" cy="1409206"/>
            <a:chOff x="4669487" y="4237140"/>
            <a:chExt cx="1081199" cy="1039710"/>
          </a:xfrm>
          <a:solidFill>
            <a:schemeClr val="tx2">
              <a:lumMod val="50000"/>
              <a:lumOff val="50000"/>
            </a:schemeClr>
          </a:solidFill>
        </p:grpSpPr>
        <p:sp>
          <p:nvSpPr>
            <p:cNvPr id="47" name="Block Arc 46"/>
            <p:cNvSpPr/>
            <p:nvPr/>
          </p:nvSpPr>
          <p:spPr>
            <a:xfrm>
              <a:off x="4669487" y="4237140"/>
              <a:ext cx="1039710" cy="1039710"/>
            </a:xfrm>
            <a:prstGeom prst="blockArc">
              <a:avLst>
                <a:gd name="adj1" fmla="val 17119024"/>
                <a:gd name="adj2" fmla="val 47795"/>
                <a:gd name="adj3" fmla="val 6062"/>
              </a:avLst>
            </a:prstGeom>
            <a:grp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Isosceles Triangle 47"/>
            <p:cNvSpPr/>
            <p:nvPr/>
          </p:nvSpPr>
          <p:spPr>
            <a:xfrm rot="10800000">
              <a:off x="5595904" y="4767229"/>
              <a:ext cx="154782" cy="80963"/>
            </a:xfrm>
            <a:prstGeom prst="triangle">
              <a:avLst/>
            </a:prstGeom>
            <a:grp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flipH="1">
            <a:off x="5556209" y="3405371"/>
            <a:ext cx="1475168" cy="1409206"/>
            <a:chOff x="4669487" y="4237140"/>
            <a:chExt cx="1088376" cy="1039710"/>
          </a:xfrm>
          <a:solidFill>
            <a:schemeClr val="tx2">
              <a:lumMod val="50000"/>
              <a:lumOff val="50000"/>
            </a:schemeClr>
          </a:solidFill>
        </p:grpSpPr>
        <p:sp>
          <p:nvSpPr>
            <p:cNvPr id="51" name="Block Arc 50"/>
            <p:cNvSpPr/>
            <p:nvPr/>
          </p:nvSpPr>
          <p:spPr>
            <a:xfrm>
              <a:off x="4669487" y="4237140"/>
              <a:ext cx="1039710" cy="1039710"/>
            </a:xfrm>
            <a:prstGeom prst="blockArc">
              <a:avLst>
                <a:gd name="adj1" fmla="val 17119024"/>
                <a:gd name="adj2" fmla="val 47795"/>
                <a:gd name="adj3" fmla="val 6062"/>
              </a:avLst>
            </a:prstGeom>
            <a:grp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Isosceles Triangle 51"/>
            <p:cNvSpPr/>
            <p:nvPr/>
          </p:nvSpPr>
          <p:spPr>
            <a:xfrm rot="10800000">
              <a:off x="5603081" y="4760351"/>
              <a:ext cx="154782" cy="80963"/>
            </a:xfrm>
            <a:prstGeom prst="triangle">
              <a:avLst/>
            </a:prstGeom>
            <a:grp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9566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6EF9A-17AE-4EC2-AEA4-6A11FD6E0442}"/>
              </a:ext>
            </a:extLst>
          </p:cNvPr>
          <p:cNvSpPr>
            <a:spLocks noGrp="1"/>
          </p:cNvSpPr>
          <p:nvPr>
            <p:ph type="title"/>
          </p:nvPr>
        </p:nvSpPr>
        <p:spPr/>
        <p:txBody>
          <a:bodyPr/>
          <a:lstStyle/>
          <a:p>
            <a:r>
              <a:rPr lang="en-US" dirty="0"/>
              <a:t>Look into the Mirror</a:t>
            </a:r>
          </a:p>
        </p:txBody>
      </p:sp>
      <p:sp>
        <p:nvSpPr>
          <p:cNvPr id="3" name="Text Placeholder 2">
            <a:extLst>
              <a:ext uri="{FF2B5EF4-FFF2-40B4-BE49-F238E27FC236}">
                <a16:creationId xmlns:a16="http://schemas.microsoft.com/office/drawing/2014/main" id="{1B3720BF-F338-4008-A5D1-11F2159FE736}"/>
              </a:ext>
            </a:extLst>
          </p:cNvPr>
          <p:cNvSpPr>
            <a:spLocks noGrp="1"/>
          </p:cNvSpPr>
          <p:nvPr>
            <p:ph type="body" sz="quarter" idx="10"/>
          </p:nvPr>
        </p:nvSpPr>
        <p:spPr>
          <a:xfrm>
            <a:off x="80173" y="651615"/>
            <a:ext cx="6439897" cy="507831"/>
          </a:xfrm>
        </p:spPr>
        <p:txBody>
          <a:bodyPr/>
          <a:lstStyle/>
          <a:p>
            <a:r>
              <a:rPr lang="en-US" dirty="0"/>
              <a:t>As a DD, how many times have you heard these…………</a:t>
            </a:r>
          </a:p>
        </p:txBody>
      </p:sp>
      <p:sp>
        <p:nvSpPr>
          <p:cNvPr id="4" name="Text Placeholder 2">
            <a:extLst>
              <a:ext uri="{FF2B5EF4-FFF2-40B4-BE49-F238E27FC236}">
                <a16:creationId xmlns:a16="http://schemas.microsoft.com/office/drawing/2014/main" id="{AEAB8DEF-EF98-4B80-992A-CA9AAB9022E7}"/>
              </a:ext>
            </a:extLst>
          </p:cNvPr>
          <p:cNvSpPr txBox="1">
            <a:spLocks/>
          </p:cNvSpPr>
          <p:nvPr/>
        </p:nvSpPr>
        <p:spPr>
          <a:xfrm>
            <a:off x="184500" y="2171952"/>
            <a:ext cx="4261606" cy="507831"/>
          </a:xfrm>
          <a:prstGeom prst="rect">
            <a:avLst/>
          </a:prstGeom>
        </p:spPr>
        <p:txBody>
          <a:bodyPr wrap="square" lIns="182880" tIns="91440" rIns="182880" bIns="137160">
            <a:spAutoFit/>
          </a:bodyPr>
          <a:lstStyle>
            <a:lvl1pPr marL="0" indent="0" algn="l" defTabSz="703539" rtl="0" eaLnBrk="1" latinLnBrk="0" hangingPunct="1">
              <a:lnSpc>
                <a:spcPct val="90000"/>
              </a:lnSpc>
              <a:spcBef>
                <a:spcPts val="769"/>
              </a:spcBef>
              <a:buFont typeface="Arial" panose="020B0604020202020204" pitchFamily="34" charset="0"/>
              <a:buNone/>
              <a:defRPr sz="2000" kern="1200" baseline="0">
                <a:solidFill>
                  <a:schemeClr val="tx1"/>
                </a:solidFill>
                <a:latin typeface="+mn-lt"/>
                <a:ea typeface="+mn-ea"/>
                <a:cs typeface="+mn-cs"/>
              </a:defRPr>
            </a:lvl1pPr>
            <a:lvl2pPr marL="527655" indent="-175885" algn="l" defTabSz="703539" rtl="0" eaLnBrk="1" latinLnBrk="0" hangingPunct="1">
              <a:lnSpc>
                <a:spcPct val="90000"/>
              </a:lnSpc>
              <a:spcBef>
                <a:spcPts val="385"/>
              </a:spcBef>
              <a:buFont typeface="Arial" panose="020B0604020202020204" pitchFamily="34" charset="0"/>
              <a:buChar char="•"/>
              <a:defRPr sz="1300" kern="1200">
                <a:solidFill>
                  <a:schemeClr val="tx1"/>
                </a:solidFill>
                <a:latin typeface="+mn-lt"/>
                <a:ea typeface="+mn-ea"/>
                <a:cs typeface="+mn-cs"/>
              </a:defRPr>
            </a:lvl2pPr>
            <a:lvl3pPr marL="879424" indent="-175885" algn="l" defTabSz="703539" rtl="0" eaLnBrk="1" latinLnBrk="0" hangingPunct="1">
              <a:lnSpc>
                <a:spcPct val="90000"/>
              </a:lnSpc>
              <a:spcBef>
                <a:spcPts val="385"/>
              </a:spcBef>
              <a:buFont typeface="Arial" panose="020B0604020202020204" pitchFamily="34" charset="0"/>
              <a:buChar char="•"/>
              <a:defRPr sz="1300" kern="1200">
                <a:solidFill>
                  <a:schemeClr val="tx1"/>
                </a:solidFill>
                <a:latin typeface="+mn-lt"/>
                <a:ea typeface="+mn-ea"/>
                <a:cs typeface="+mn-cs"/>
              </a:defRPr>
            </a:lvl3pPr>
            <a:lvl4pPr marL="1231194" indent="-175885" algn="l" defTabSz="703539" rtl="0" eaLnBrk="1" latinLnBrk="0" hangingPunct="1">
              <a:lnSpc>
                <a:spcPct val="90000"/>
              </a:lnSpc>
              <a:spcBef>
                <a:spcPts val="385"/>
              </a:spcBef>
              <a:buFont typeface="Arial" panose="020B0604020202020204" pitchFamily="34" charset="0"/>
              <a:buChar char="•"/>
              <a:defRPr sz="1300" kern="1200">
                <a:solidFill>
                  <a:schemeClr val="tx1"/>
                </a:solidFill>
                <a:latin typeface="+mn-lt"/>
                <a:ea typeface="+mn-ea"/>
                <a:cs typeface="+mn-cs"/>
              </a:defRPr>
            </a:lvl4pPr>
            <a:lvl5pPr marL="1582964" indent="-175885" algn="l" defTabSz="703539" rtl="0" eaLnBrk="1" latinLnBrk="0" hangingPunct="1">
              <a:lnSpc>
                <a:spcPct val="90000"/>
              </a:lnSpc>
              <a:spcBef>
                <a:spcPts val="385"/>
              </a:spcBef>
              <a:buFont typeface="Arial" panose="020B0604020202020204" pitchFamily="34" charset="0"/>
              <a:buChar char="•"/>
              <a:defRPr sz="1300" kern="1200">
                <a:solidFill>
                  <a:schemeClr val="tx1"/>
                </a:solidFill>
                <a:latin typeface="+mn-lt"/>
                <a:ea typeface="+mn-ea"/>
                <a:cs typeface="+mn-cs"/>
              </a:defRPr>
            </a:lvl5pPr>
            <a:lvl6pPr marL="1934733"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6pPr>
            <a:lvl7pPr marL="2286503"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7pPr>
            <a:lvl8pPr marL="2638273"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8pPr>
            <a:lvl9pPr marL="2990042"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9pPr>
          </a:lstStyle>
          <a:p>
            <a:r>
              <a:rPr lang="en-US" dirty="0">
                <a:solidFill>
                  <a:srgbClr val="00B050"/>
                </a:solidFill>
              </a:rPr>
              <a:t>“Nobody want to join our Council”</a:t>
            </a:r>
          </a:p>
        </p:txBody>
      </p:sp>
      <p:sp>
        <p:nvSpPr>
          <p:cNvPr id="5" name="Text Placeholder 2">
            <a:extLst>
              <a:ext uri="{FF2B5EF4-FFF2-40B4-BE49-F238E27FC236}">
                <a16:creationId xmlns:a16="http://schemas.microsoft.com/office/drawing/2014/main" id="{F1CFF255-76F0-4D52-8458-E5D43BB861B2}"/>
              </a:ext>
            </a:extLst>
          </p:cNvPr>
          <p:cNvSpPr txBox="1">
            <a:spLocks/>
          </p:cNvSpPr>
          <p:nvPr/>
        </p:nvSpPr>
        <p:spPr>
          <a:xfrm>
            <a:off x="2408326" y="1263208"/>
            <a:ext cx="5866671" cy="507831"/>
          </a:xfrm>
          <a:prstGeom prst="rect">
            <a:avLst/>
          </a:prstGeom>
        </p:spPr>
        <p:txBody>
          <a:bodyPr wrap="square" lIns="182880" tIns="91440" rIns="182880" bIns="137160">
            <a:spAutoFit/>
          </a:bodyPr>
          <a:lstStyle>
            <a:lvl1pPr marL="0" indent="0" algn="l" defTabSz="703539" rtl="0" eaLnBrk="1" latinLnBrk="0" hangingPunct="1">
              <a:lnSpc>
                <a:spcPct val="90000"/>
              </a:lnSpc>
              <a:spcBef>
                <a:spcPts val="769"/>
              </a:spcBef>
              <a:buFont typeface="Arial" panose="020B0604020202020204" pitchFamily="34" charset="0"/>
              <a:buNone/>
              <a:defRPr sz="2000" kern="1200" baseline="0">
                <a:solidFill>
                  <a:schemeClr val="tx1"/>
                </a:solidFill>
                <a:latin typeface="+mn-lt"/>
                <a:ea typeface="+mn-ea"/>
                <a:cs typeface="+mn-cs"/>
              </a:defRPr>
            </a:lvl1pPr>
            <a:lvl2pPr marL="527655" indent="-175885" algn="l" defTabSz="703539" rtl="0" eaLnBrk="1" latinLnBrk="0" hangingPunct="1">
              <a:lnSpc>
                <a:spcPct val="90000"/>
              </a:lnSpc>
              <a:spcBef>
                <a:spcPts val="385"/>
              </a:spcBef>
              <a:buFont typeface="Arial" panose="020B0604020202020204" pitchFamily="34" charset="0"/>
              <a:buChar char="•"/>
              <a:defRPr sz="1300" kern="1200">
                <a:solidFill>
                  <a:schemeClr val="tx1"/>
                </a:solidFill>
                <a:latin typeface="+mn-lt"/>
                <a:ea typeface="+mn-ea"/>
                <a:cs typeface="+mn-cs"/>
              </a:defRPr>
            </a:lvl2pPr>
            <a:lvl3pPr marL="879424" indent="-175885" algn="l" defTabSz="703539" rtl="0" eaLnBrk="1" latinLnBrk="0" hangingPunct="1">
              <a:lnSpc>
                <a:spcPct val="90000"/>
              </a:lnSpc>
              <a:spcBef>
                <a:spcPts val="385"/>
              </a:spcBef>
              <a:buFont typeface="Arial" panose="020B0604020202020204" pitchFamily="34" charset="0"/>
              <a:buChar char="•"/>
              <a:defRPr sz="1300" kern="1200">
                <a:solidFill>
                  <a:schemeClr val="tx1"/>
                </a:solidFill>
                <a:latin typeface="+mn-lt"/>
                <a:ea typeface="+mn-ea"/>
                <a:cs typeface="+mn-cs"/>
              </a:defRPr>
            </a:lvl3pPr>
            <a:lvl4pPr marL="1231194" indent="-175885" algn="l" defTabSz="703539" rtl="0" eaLnBrk="1" latinLnBrk="0" hangingPunct="1">
              <a:lnSpc>
                <a:spcPct val="90000"/>
              </a:lnSpc>
              <a:spcBef>
                <a:spcPts val="385"/>
              </a:spcBef>
              <a:buFont typeface="Arial" panose="020B0604020202020204" pitchFamily="34" charset="0"/>
              <a:buChar char="•"/>
              <a:defRPr sz="1300" kern="1200">
                <a:solidFill>
                  <a:schemeClr val="tx1"/>
                </a:solidFill>
                <a:latin typeface="+mn-lt"/>
                <a:ea typeface="+mn-ea"/>
                <a:cs typeface="+mn-cs"/>
              </a:defRPr>
            </a:lvl4pPr>
            <a:lvl5pPr marL="1582964" indent="-175885" algn="l" defTabSz="703539" rtl="0" eaLnBrk="1" latinLnBrk="0" hangingPunct="1">
              <a:lnSpc>
                <a:spcPct val="90000"/>
              </a:lnSpc>
              <a:spcBef>
                <a:spcPts val="385"/>
              </a:spcBef>
              <a:buFont typeface="Arial" panose="020B0604020202020204" pitchFamily="34" charset="0"/>
              <a:buChar char="•"/>
              <a:defRPr sz="1300" kern="1200">
                <a:solidFill>
                  <a:schemeClr val="tx1"/>
                </a:solidFill>
                <a:latin typeface="+mn-lt"/>
                <a:ea typeface="+mn-ea"/>
                <a:cs typeface="+mn-cs"/>
              </a:defRPr>
            </a:lvl5pPr>
            <a:lvl6pPr marL="1934733"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6pPr>
            <a:lvl7pPr marL="2286503"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7pPr>
            <a:lvl8pPr marL="2638273"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8pPr>
            <a:lvl9pPr marL="2990042"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9pPr>
          </a:lstStyle>
          <a:p>
            <a:r>
              <a:rPr lang="en-US" dirty="0">
                <a:solidFill>
                  <a:srgbClr val="FF0000"/>
                </a:solidFill>
              </a:rPr>
              <a:t>“We cant get anyone to volunteer”</a:t>
            </a:r>
          </a:p>
        </p:txBody>
      </p:sp>
      <p:sp>
        <p:nvSpPr>
          <p:cNvPr id="6" name="Text Placeholder 2">
            <a:extLst>
              <a:ext uri="{FF2B5EF4-FFF2-40B4-BE49-F238E27FC236}">
                <a16:creationId xmlns:a16="http://schemas.microsoft.com/office/drawing/2014/main" id="{79916850-5DBB-4D3D-8C88-2F14F1724954}"/>
              </a:ext>
            </a:extLst>
          </p:cNvPr>
          <p:cNvSpPr txBox="1">
            <a:spLocks/>
          </p:cNvSpPr>
          <p:nvPr/>
        </p:nvSpPr>
        <p:spPr>
          <a:xfrm>
            <a:off x="2708906" y="2770804"/>
            <a:ext cx="6808468" cy="507831"/>
          </a:xfrm>
          <a:prstGeom prst="rect">
            <a:avLst/>
          </a:prstGeom>
        </p:spPr>
        <p:txBody>
          <a:bodyPr wrap="square" lIns="182880" tIns="91440" rIns="182880" bIns="137160">
            <a:spAutoFit/>
          </a:bodyPr>
          <a:lstStyle>
            <a:lvl1pPr marL="0" indent="0" algn="l" defTabSz="703539" rtl="0" eaLnBrk="1" latinLnBrk="0" hangingPunct="1">
              <a:lnSpc>
                <a:spcPct val="90000"/>
              </a:lnSpc>
              <a:spcBef>
                <a:spcPts val="769"/>
              </a:spcBef>
              <a:buFont typeface="Arial" panose="020B0604020202020204" pitchFamily="34" charset="0"/>
              <a:buNone/>
              <a:defRPr sz="2000" kern="1200" baseline="0">
                <a:solidFill>
                  <a:schemeClr val="tx1"/>
                </a:solidFill>
                <a:latin typeface="+mn-lt"/>
                <a:ea typeface="+mn-ea"/>
                <a:cs typeface="+mn-cs"/>
              </a:defRPr>
            </a:lvl1pPr>
            <a:lvl2pPr marL="527655" indent="-175885" algn="l" defTabSz="703539" rtl="0" eaLnBrk="1" latinLnBrk="0" hangingPunct="1">
              <a:lnSpc>
                <a:spcPct val="90000"/>
              </a:lnSpc>
              <a:spcBef>
                <a:spcPts val="385"/>
              </a:spcBef>
              <a:buFont typeface="Arial" panose="020B0604020202020204" pitchFamily="34" charset="0"/>
              <a:buChar char="•"/>
              <a:defRPr sz="1300" kern="1200">
                <a:solidFill>
                  <a:schemeClr val="tx1"/>
                </a:solidFill>
                <a:latin typeface="+mn-lt"/>
                <a:ea typeface="+mn-ea"/>
                <a:cs typeface="+mn-cs"/>
              </a:defRPr>
            </a:lvl2pPr>
            <a:lvl3pPr marL="879424" indent="-175885" algn="l" defTabSz="703539" rtl="0" eaLnBrk="1" latinLnBrk="0" hangingPunct="1">
              <a:lnSpc>
                <a:spcPct val="90000"/>
              </a:lnSpc>
              <a:spcBef>
                <a:spcPts val="385"/>
              </a:spcBef>
              <a:buFont typeface="Arial" panose="020B0604020202020204" pitchFamily="34" charset="0"/>
              <a:buChar char="•"/>
              <a:defRPr sz="1300" kern="1200">
                <a:solidFill>
                  <a:schemeClr val="tx1"/>
                </a:solidFill>
                <a:latin typeface="+mn-lt"/>
                <a:ea typeface="+mn-ea"/>
                <a:cs typeface="+mn-cs"/>
              </a:defRPr>
            </a:lvl3pPr>
            <a:lvl4pPr marL="1231194" indent="-175885" algn="l" defTabSz="703539" rtl="0" eaLnBrk="1" latinLnBrk="0" hangingPunct="1">
              <a:lnSpc>
                <a:spcPct val="90000"/>
              </a:lnSpc>
              <a:spcBef>
                <a:spcPts val="385"/>
              </a:spcBef>
              <a:buFont typeface="Arial" panose="020B0604020202020204" pitchFamily="34" charset="0"/>
              <a:buChar char="•"/>
              <a:defRPr sz="1300" kern="1200">
                <a:solidFill>
                  <a:schemeClr val="tx1"/>
                </a:solidFill>
                <a:latin typeface="+mn-lt"/>
                <a:ea typeface="+mn-ea"/>
                <a:cs typeface="+mn-cs"/>
              </a:defRPr>
            </a:lvl4pPr>
            <a:lvl5pPr marL="1582964" indent="-175885" algn="l" defTabSz="703539" rtl="0" eaLnBrk="1" latinLnBrk="0" hangingPunct="1">
              <a:lnSpc>
                <a:spcPct val="90000"/>
              </a:lnSpc>
              <a:spcBef>
                <a:spcPts val="385"/>
              </a:spcBef>
              <a:buFont typeface="Arial" panose="020B0604020202020204" pitchFamily="34" charset="0"/>
              <a:buChar char="•"/>
              <a:defRPr sz="1300" kern="1200">
                <a:solidFill>
                  <a:schemeClr val="tx1"/>
                </a:solidFill>
                <a:latin typeface="+mn-lt"/>
                <a:ea typeface="+mn-ea"/>
                <a:cs typeface="+mn-cs"/>
              </a:defRPr>
            </a:lvl5pPr>
            <a:lvl6pPr marL="1934733"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6pPr>
            <a:lvl7pPr marL="2286503"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7pPr>
            <a:lvl8pPr marL="2638273"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8pPr>
            <a:lvl9pPr marL="2990042"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9pPr>
          </a:lstStyle>
          <a:p>
            <a:r>
              <a:rPr lang="en-US" dirty="0">
                <a:solidFill>
                  <a:srgbClr val="7030A0"/>
                </a:solidFill>
              </a:rPr>
              <a:t>“We tapped out the Parish, there's nobody left to recruit”</a:t>
            </a:r>
          </a:p>
        </p:txBody>
      </p:sp>
      <p:sp>
        <p:nvSpPr>
          <p:cNvPr id="7" name="Text Placeholder 2">
            <a:extLst>
              <a:ext uri="{FF2B5EF4-FFF2-40B4-BE49-F238E27FC236}">
                <a16:creationId xmlns:a16="http://schemas.microsoft.com/office/drawing/2014/main" id="{079019D8-759B-4E00-9E87-D9391076C097}"/>
              </a:ext>
            </a:extLst>
          </p:cNvPr>
          <p:cNvSpPr txBox="1">
            <a:spLocks/>
          </p:cNvSpPr>
          <p:nvPr/>
        </p:nvSpPr>
        <p:spPr>
          <a:xfrm>
            <a:off x="4446106" y="1748209"/>
            <a:ext cx="5145886" cy="507831"/>
          </a:xfrm>
          <a:prstGeom prst="rect">
            <a:avLst/>
          </a:prstGeom>
        </p:spPr>
        <p:txBody>
          <a:bodyPr wrap="square" lIns="182880" tIns="91440" rIns="182880" bIns="137160">
            <a:spAutoFit/>
          </a:bodyPr>
          <a:lstStyle>
            <a:lvl1pPr marL="0" indent="0" algn="l" defTabSz="703539" rtl="0" eaLnBrk="1" latinLnBrk="0" hangingPunct="1">
              <a:lnSpc>
                <a:spcPct val="90000"/>
              </a:lnSpc>
              <a:spcBef>
                <a:spcPts val="769"/>
              </a:spcBef>
              <a:buFont typeface="Arial" panose="020B0604020202020204" pitchFamily="34" charset="0"/>
              <a:buNone/>
              <a:defRPr sz="2000" kern="1200" baseline="0">
                <a:solidFill>
                  <a:schemeClr val="tx1"/>
                </a:solidFill>
                <a:latin typeface="+mn-lt"/>
                <a:ea typeface="+mn-ea"/>
                <a:cs typeface="+mn-cs"/>
              </a:defRPr>
            </a:lvl1pPr>
            <a:lvl2pPr marL="527655" indent="-175885" algn="l" defTabSz="703539" rtl="0" eaLnBrk="1" latinLnBrk="0" hangingPunct="1">
              <a:lnSpc>
                <a:spcPct val="90000"/>
              </a:lnSpc>
              <a:spcBef>
                <a:spcPts val="385"/>
              </a:spcBef>
              <a:buFont typeface="Arial" panose="020B0604020202020204" pitchFamily="34" charset="0"/>
              <a:buChar char="•"/>
              <a:defRPr sz="1300" kern="1200">
                <a:solidFill>
                  <a:schemeClr val="tx1"/>
                </a:solidFill>
                <a:latin typeface="+mn-lt"/>
                <a:ea typeface="+mn-ea"/>
                <a:cs typeface="+mn-cs"/>
              </a:defRPr>
            </a:lvl2pPr>
            <a:lvl3pPr marL="879424" indent="-175885" algn="l" defTabSz="703539" rtl="0" eaLnBrk="1" latinLnBrk="0" hangingPunct="1">
              <a:lnSpc>
                <a:spcPct val="90000"/>
              </a:lnSpc>
              <a:spcBef>
                <a:spcPts val="385"/>
              </a:spcBef>
              <a:buFont typeface="Arial" panose="020B0604020202020204" pitchFamily="34" charset="0"/>
              <a:buChar char="•"/>
              <a:defRPr sz="1300" kern="1200">
                <a:solidFill>
                  <a:schemeClr val="tx1"/>
                </a:solidFill>
                <a:latin typeface="+mn-lt"/>
                <a:ea typeface="+mn-ea"/>
                <a:cs typeface="+mn-cs"/>
              </a:defRPr>
            </a:lvl3pPr>
            <a:lvl4pPr marL="1231194" indent="-175885" algn="l" defTabSz="703539" rtl="0" eaLnBrk="1" latinLnBrk="0" hangingPunct="1">
              <a:lnSpc>
                <a:spcPct val="90000"/>
              </a:lnSpc>
              <a:spcBef>
                <a:spcPts val="385"/>
              </a:spcBef>
              <a:buFont typeface="Arial" panose="020B0604020202020204" pitchFamily="34" charset="0"/>
              <a:buChar char="•"/>
              <a:defRPr sz="1300" kern="1200">
                <a:solidFill>
                  <a:schemeClr val="tx1"/>
                </a:solidFill>
                <a:latin typeface="+mn-lt"/>
                <a:ea typeface="+mn-ea"/>
                <a:cs typeface="+mn-cs"/>
              </a:defRPr>
            </a:lvl4pPr>
            <a:lvl5pPr marL="1582964" indent="-175885" algn="l" defTabSz="703539" rtl="0" eaLnBrk="1" latinLnBrk="0" hangingPunct="1">
              <a:lnSpc>
                <a:spcPct val="90000"/>
              </a:lnSpc>
              <a:spcBef>
                <a:spcPts val="385"/>
              </a:spcBef>
              <a:buFont typeface="Arial" panose="020B0604020202020204" pitchFamily="34" charset="0"/>
              <a:buChar char="•"/>
              <a:defRPr sz="1300" kern="1200">
                <a:solidFill>
                  <a:schemeClr val="tx1"/>
                </a:solidFill>
                <a:latin typeface="+mn-lt"/>
                <a:ea typeface="+mn-ea"/>
                <a:cs typeface="+mn-cs"/>
              </a:defRPr>
            </a:lvl5pPr>
            <a:lvl6pPr marL="1934733"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6pPr>
            <a:lvl7pPr marL="2286503"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7pPr>
            <a:lvl8pPr marL="2638273"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8pPr>
            <a:lvl9pPr marL="2990042"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9pPr>
          </a:lstStyle>
          <a:p>
            <a:r>
              <a:rPr lang="en-US" dirty="0">
                <a:solidFill>
                  <a:srgbClr val="0070C0"/>
                </a:solidFill>
              </a:rPr>
              <a:t>“It’s the same 6 to 8 guys at every event”</a:t>
            </a:r>
          </a:p>
        </p:txBody>
      </p:sp>
      <p:sp>
        <p:nvSpPr>
          <p:cNvPr id="8" name="Text Placeholder 2">
            <a:extLst>
              <a:ext uri="{FF2B5EF4-FFF2-40B4-BE49-F238E27FC236}">
                <a16:creationId xmlns:a16="http://schemas.microsoft.com/office/drawing/2014/main" id="{DBF5EEBD-938B-4D56-B10F-31767C0C5489}"/>
              </a:ext>
            </a:extLst>
          </p:cNvPr>
          <p:cNvSpPr txBox="1">
            <a:spLocks/>
          </p:cNvSpPr>
          <p:nvPr/>
        </p:nvSpPr>
        <p:spPr>
          <a:xfrm>
            <a:off x="160794" y="3456396"/>
            <a:ext cx="6112841" cy="507831"/>
          </a:xfrm>
          <a:prstGeom prst="rect">
            <a:avLst/>
          </a:prstGeom>
        </p:spPr>
        <p:txBody>
          <a:bodyPr wrap="square" lIns="182880" tIns="91440" rIns="182880" bIns="137160">
            <a:spAutoFit/>
          </a:bodyPr>
          <a:lstStyle>
            <a:lvl1pPr marL="0" indent="0" algn="l" defTabSz="703539" rtl="0" eaLnBrk="1" latinLnBrk="0" hangingPunct="1">
              <a:lnSpc>
                <a:spcPct val="90000"/>
              </a:lnSpc>
              <a:spcBef>
                <a:spcPts val="769"/>
              </a:spcBef>
              <a:buFont typeface="Arial" panose="020B0604020202020204" pitchFamily="34" charset="0"/>
              <a:buNone/>
              <a:defRPr sz="2000" kern="1200" baseline="0">
                <a:solidFill>
                  <a:schemeClr val="tx1"/>
                </a:solidFill>
                <a:latin typeface="+mn-lt"/>
                <a:ea typeface="+mn-ea"/>
                <a:cs typeface="+mn-cs"/>
              </a:defRPr>
            </a:lvl1pPr>
            <a:lvl2pPr marL="527655" indent="-175885" algn="l" defTabSz="703539" rtl="0" eaLnBrk="1" latinLnBrk="0" hangingPunct="1">
              <a:lnSpc>
                <a:spcPct val="90000"/>
              </a:lnSpc>
              <a:spcBef>
                <a:spcPts val="385"/>
              </a:spcBef>
              <a:buFont typeface="Arial" panose="020B0604020202020204" pitchFamily="34" charset="0"/>
              <a:buChar char="•"/>
              <a:defRPr sz="1300" kern="1200">
                <a:solidFill>
                  <a:schemeClr val="tx1"/>
                </a:solidFill>
                <a:latin typeface="+mn-lt"/>
                <a:ea typeface="+mn-ea"/>
                <a:cs typeface="+mn-cs"/>
              </a:defRPr>
            </a:lvl2pPr>
            <a:lvl3pPr marL="879424" indent="-175885" algn="l" defTabSz="703539" rtl="0" eaLnBrk="1" latinLnBrk="0" hangingPunct="1">
              <a:lnSpc>
                <a:spcPct val="90000"/>
              </a:lnSpc>
              <a:spcBef>
                <a:spcPts val="385"/>
              </a:spcBef>
              <a:buFont typeface="Arial" panose="020B0604020202020204" pitchFamily="34" charset="0"/>
              <a:buChar char="•"/>
              <a:defRPr sz="1300" kern="1200">
                <a:solidFill>
                  <a:schemeClr val="tx1"/>
                </a:solidFill>
                <a:latin typeface="+mn-lt"/>
                <a:ea typeface="+mn-ea"/>
                <a:cs typeface="+mn-cs"/>
              </a:defRPr>
            </a:lvl3pPr>
            <a:lvl4pPr marL="1231194" indent="-175885" algn="l" defTabSz="703539" rtl="0" eaLnBrk="1" latinLnBrk="0" hangingPunct="1">
              <a:lnSpc>
                <a:spcPct val="90000"/>
              </a:lnSpc>
              <a:spcBef>
                <a:spcPts val="385"/>
              </a:spcBef>
              <a:buFont typeface="Arial" panose="020B0604020202020204" pitchFamily="34" charset="0"/>
              <a:buChar char="•"/>
              <a:defRPr sz="1300" kern="1200">
                <a:solidFill>
                  <a:schemeClr val="tx1"/>
                </a:solidFill>
                <a:latin typeface="+mn-lt"/>
                <a:ea typeface="+mn-ea"/>
                <a:cs typeface="+mn-cs"/>
              </a:defRPr>
            </a:lvl4pPr>
            <a:lvl5pPr marL="1582964" indent="-175885" algn="l" defTabSz="703539" rtl="0" eaLnBrk="1" latinLnBrk="0" hangingPunct="1">
              <a:lnSpc>
                <a:spcPct val="90000"/>
              </a:lnSpc>
              <a:spcBef>
                <a:spcPts val="385"/>
              </a:spcBef>
              <a:buFont typeface="Arial" panose="020B0604020202020204" pitchFamily="34" charset="0"/>
              <a:buChar char="•"/>
              <a:defRPr sz="1300" kern="1200">
                <a:solidFill>
                  <a:schemeClr val="tx1"/>
                </a:solidFill>
                <a:latin typeface="+mn-lt"/>
                <a:ea typeface="+mn-ea"/>
                <a:cs typeface="+mn-cs"/>
              </a:defRPr>
            </a:lvl5pPr>
            <a:lvl6pPr marL="1934733"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6pPr>
            <a:lvl7pPr marL="2286503"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7pPr>
            <a:lvl8pPr marL="2638273"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8pPr>
            <a:lvl9pPr marL="2990042"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9pPr>
          </a:lstStyle>
          <a:p>
            <a:r>
              <a:rPr lang="en-US" dirty="0">
                <a:solidFill>
                  <a:schemeClr val="accent4">
                    <a:lumMod val="75000"/>
                  </a:schemeClr>
                </a:solidFill>
              </a:rPr>
              <a:t>“We don’t have the manpower for those activities”</a:t>
            </a:r>
          </a:p>
        </p:txBody>
      </p:sp>
      <p:sp>
        <p:nvSpPr>
          <p:cNvPr id="9" name="Text Placeholder 2">
            <a:extLst>
              <a:ext uri="{FF2B5EF4-FFF2-40B4-BE49-F238E27FC236}">
                <a16:creationId xmlns:a16="http://schemas.microsoft.com/office/drawing/2014/main" id="{8CD961B7-07EA-4A2F-AB62-B522AD234B74}"/>
              </a:ext>
            </a:extLst>
          </p:cNvPr>
          <p:cNvSpPr txBox="1">
            <a:spLocks/>
          </p:cNvSpPr>
          <p:nvPr/>
        </p:nvSpPr>
        <p:spPr>
          <a:xfrm>
            <a:off x="2819974" y="4117404"/>
            <a:ext cx="6586331" cy="507831"/>
          </a:xfrm>
          <a:prstGeom prst="rect">
            <a:avLst/>
          </a:prstGeom>
        </p:spPr>
        <p:txBody>
          <a:bodyPr wrap="square" lIns="182880" tIns="91440" rIns="182880" bIns="137160">
            <a:spAutoFit/>
          </a:bodyPr>
          <a:lstStyle>
            <a:lvl1pPr marL="0" indent="0" algn="l" defTabSz="703539" rtl="0" eaLnBrk="1" latinLnBrk="0" hangingPunct="1">
              <a:lnSpc>
                <a:spcPct val="90000"/>
              </a:lnSpc>
              <a:spcBef>
                <a:spcPts val="769"/>
              </a:spcBef>
              <a:buFont typeface="Arial" panose="020B0604020202020204" pitchFamily="34" charset="0"/>
              <a:buNone/>
              <a:defRPr sz="2000" kern="1200" baseline="0">
                <a:solidFill>
                  <a:schemeClr val="tx1"/>
                </a:solidFill>
                <a:latin typeface="+mn-lt"/>
                <a:ea typeface="+mn-ea"/>
                <a:cs typeface="+mn-cs"/>
              </a:defRPr>
            </a:lvl1pPr>
            <a:lvl2pPr marL="527655" indent="-175885" algn="l" defTabSz="703539" rtl="0" eaLnBrk="1" latinLnBrk="0" hangingPunct="1">
              <a:lnSpc>
                <a:spcPct val="90000"/>
              </a:lnSpc>
              <a:spcBef>
                <a:spcPts val="385"/>
              </a:spcBef>
              <a:buFont typeface="Arial" panose="020B0604020202020204" pitchFamily="34" charset="0"/>
              <a:buChar char="•"/>
              <a:defRPr sz="1300" kern="1200">
                <a:solidFill>
                  <a:schemeClr val="tx1"/>
                </a:solidFill>
                <a:latin typeface="+mn-lt"/>
                <a:ea typeface="+mn-ea"/>
                <a:cs typeface="+mn-cs"/>
              </a:defRPr>
            </a:lvl2pPr>
            <a:lvl3pPr marL="879424" indent="-175885" algn="l" defTabSz="703539" rtl="0" eaLnBrk="1" latinLnBrk="0" hangingPunct="1">
              <a:lnSpc>
                <a:spcPct val="90000"/>
              </a:lnSpc>
              <a:spcBef>
                <a:spcPts val="385"/>
              </a:spcBef>
              <a:buFont typeface="Arial" panose="020B0604020202020204" pitchFamily="34" charset="0"/>
              <a:buChar char="•"/>
              <a:defRPr sz="1300" kern="1200">
                <a:solidFill>
                  <a:schemeClr val="tx1"/>
                </a:solidFill>
                <a:latin typeface="+mn-lt"/>
                <a:ea typeface="+mn-ea"/>
                <a:cs typeface="+mn-cs"/>
              </a:defRPr>
            </a:lvl3pPr>
            <a:lvl4pPr marL="1231194" indent="-175885" algn="l" defTabSz="703539" rtl="0" eaLnBrk="1" latinLnBrk="0" hangingPunct="1">
              <a:lnSpc>
                <a:spcPct val="90000"/>
              </a:lnSpc>
              <a:spcBef>
                <a:spcPts val="385"/>
              </a:spcBef>
              <a:buFont typeface="Arial" panose="020B0604020202020204" pitchFamily="34" charset="0"/>
              <a:buChar char="•"/>
              <a:defRPr sz="1300" kern="1200">
                <a:solidFill>
                  <a:schemeClr val="tx1"/>
                </a:solidFill>
                <a:latin typeface="+mn-lt"/>
                <a:ea typeface="+mn-ea"/>
                <a:cs typeface="+mn-cs"/>
              </a:defRPr>
            </a:lvl4pPr>
            <a:lvl5pPr marL="1582964" indent="-175885" algn="l" defTabSz="703539" rtl="0" eaLnBrk="1" latinLnBrk="0" hangingPunct="1">
              <a:lnSpc>
                <a:spcPct val="90000"/>
              </a:lnSpc>
              <a:spcBef>
                <a:spcPts val="385"/>
              </a:spcBef>
              <a:buFont typeface="Arial" panose="020B0604020202020204" pitchFamily="34" charset="0"/>
              <a:buChar char="•"/>
              <a:defRPr sz="1300" kern="1200">
                <a:solidFill>
                  <a:schemeClr val="tx1"/>
                </a:solidFill>
                <a:latin typeface="+mn-lt"/>
                <a:ea typeface="+mn-ea"/>
                <a:cs typeface="+mn-cs"/>
              </a:defRPr>
            </a:lvl5pPr>
            <a:lvl6pPr marL="1934733"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6pPr>
            <a:lvl7pPr marL="2286503"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7pPr>
            <a:lvl8pPr marL="2638273"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8pPr>
            <a:lvl9pPr marL="2990042"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9pPr>
          </a:lstStyle>
          <a:p>
            <a:r>
              <a:rPr lang="en-US" dirty="0">
                <a:solidFill>
                  <a:srgbClr val="0070C0"/>
                </a:solidFill>
              </a:rPr>
              <a:t>“We cant do those programs Supreme wants us to do”</a:t>
            </a:r>
          </a:p>
        </p:txBody>
      </p:sp>
    </p:spTree>
    <p:extLst>
      <p:ext uri="{BB962C8B-B14F-4D97-AF65-F5344CB8AC3E}">
        <p14:creationId xmlns:p14="http://schemas.microsoft.com/office/powerpoint/2010/main" val="242960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6EF9A-17AE-4EC2-AEA4-6A11FD6E0442}"/>
              </a:ext>
            </a:extLst>
          </p:cNvPr>
          <p:cNvSpPr>
            <a:spLocks noGrp="1"/>
          </p:cNvSpPr>
          <p:nvPr>
            <p:ph type="title"/>
          </p:nvPr>
        </p:nvSpPr>
        <p:spPr/>
        <p:txBody>
          <a:bodyPr/>
          <a:lstStyle/>
          <a:p>
            <a:r>
              <a:rPr lang="en-US" dirty="0"/>
              <a:t>Look into the Mirror</a:t>
            </a:r>
          </a:p>
        </p:txBody>
      </p:sp>
      <p:sp>
        <p:nvSpPr>
          <p:cNvPr id="3" name="Text Placeholder 2">
            <a:extLst>
              <a:ext uri="{FF2B5EF4-FFF2-40B4-BE49-F238E27FC236}">
                <a16:creationId xmlns:a16="http://schemas.microsoft.com/office/drawing/2014/main" id="{1B3720BF-F338-4008-A5D1-11F2159FE736}"/>
              </a:ext>
            </a:extLst>
          </p:cNvPr>
          <p:cNvSpPr>
            <a:spLocks noGrp="1"/>
          </p:cNvSpPr>
          <p:nvPr>
            <p:ph type="body" sz="quarter" idx="10"/>
          </p:nvPr>
        </p:nvSpPr>
        <p:spPr>
          <a:xfrm>
            <a:off x="1584717" y="583551"/>
            <a:ext cx="5989323" cy="507831"/>
          </a:xfrm>
        </p:spPr>
        <p:txBody>
          <a:bodyPr/>
          <a:lstStyle/>
          <a:p>
            <a:r>
              <a:rPr lang="en-US" dirty="0"/>
              <a:t>Sometimes the Council is their own worst enemy!</a:t>
            </a:r>
          </a:p>
        </p:txBody>
      </p:sp>
      <p:pic>
        <p:nvPicPr>
          <p:cNvPr id="11" name="Picture 10">
            <a:extLst>
              <a:ext uri="{FF2B5EF4-FFF2-40B4-BE49-F238E27FC236}">
                <a16:creationId xmlns:a16="http://schemas.microsoft.com/office/drawing/2014/main" id="{5490D946-DC6A-4BD4-B7AF-EB31855204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73" y="1127080"/>
            <a:ext cx="5364192" cy="4072815"/>
          </a:xfrm>
          <a:prstGeom prst="rect">
            <a:avLst/>
          </a:prstGeom>
        </p:spPr>
      </p:pic>
      <p:sp>
        <p:nvSpPr>
          <p:cNvPr id="12" name="Text Placeholder 2">
            <a:extLst>
              <a:ext uri="{FF2B5EF4-FFF2-40B4-BE49-F238E27FC236}">
                <a16:creationId xmlns:a16="http://schemas.microsoft.com/office/drawing/2014/main" id="{56A6C62F-5340-4780-A2CE-F974546548E9}"/>
              </a:ext>
            </a:extLst>
          </p:cNvPr>
          <p:cNvSpPr txBox="1">
            <a:spLocks/>
          </p:cNvSpPr>
          <p:nvPr/>
        </p:nvSpPr>
        <p:spPr>
          <a:xfrm>
            <a:off x="5455731" y="1011330"/>
            <a:ext cx="3982746" cy="4294509"/>
          </a:xfrm>
          <a:prstGeom prst="rect">
            <a:avLst/>
          </a:prstGeom>
        </p:spPr>
        <p:txBody>
          <a:bodyPr wrap="square" lIns="182880" tIns="91440" rIns="182880" bIns="137160">
            <a:spAutoFit/>
          </a:bodyPr>
          <a:lstStyle>
            <a:lvl1pPr marL="0" indent="0" algn="l" defTabSz="703539" rtl="0" eaLnBrk="1" latinLnBrk="0" hangingPunct="1">
              <a:lnSpc>
                <a:spcPct val="90000"/>
              </a:lnSpc>
              <a:spcBef>
                <a:spcPts val="769"/>
              </a:spcBef>
              <a:buFont typeface="Arial" panose="020B0604020202020204" pitchFamily="34" charset="0"/>
              <a:buNone/>
              <a:defRPr sz="2000" kern="1200" baseline="0">
                <a:solidFill>
                  <a:schemeClr val="tx1"/>
                </a:solidFill>
                <a:latin typeface="+mn-lt"/>
                <a:ea typeface="+mn-ea"/>
                <a:cs typeface="+mn-cs"/>
              </a:defRPr>
            </a:lvl1pPr>
            <a:lvl2pPr marL="527655" indent="-175885" algn="l" defTabSz="703539" rtl="0" eaLnBrk="1" latinLnBrk="0" hangingPunct="1">
              <a:lnSpc>
                <a:spcPct val="90000"/>
              </a:lnSpc>
              <a:spcBef>
                <a:spcPts val="385"/>
              </a:spcBef>
              <a:buFont typeface="Arial" panose="020B0604020202020204" pitchFamily="34" charset="0"/>
              <a:buChar char="•"/>
              <a:defRPr sz="1300" kern="1200">
                <a:solidFill>
                  <a:schemeClr val="tx1"/>
                </a:solidFill>
                <a:latin typeface="+mn-lt"/>
                <a:ea typeface="+mn-ea"/>
                <a:cs typeface="+mn-cs"/>
              </a:defRPr>
            </a:lvl2pPr>
            <a:lvl3pPr marL="879424" indent="-175885" algn="l" defTabSz="703539" rtl="0" eaLnBrk="1" latinLnBrk="0" hangingPunct="1">
              <a:lnSpc>
                <a:spcPct val="90000"/>
              </a:lnSpc>
              <a:spcBef>
                <a:spcPts val="385"/>
              </a:spcBef>
              <a:buFont typeface="Arial" panose="020B0604020202020204" pitchFamily="34" charset="0"/>
              <a:buChar char="•"/>
              <a:defRPr sz="1300" kern="1200">
                <a:solidFill>
                  <a:schemeClr val="tx1"/>
                </a:solidFill>
                <a:latin typeface="+mn-lt"/>
                <a:ea typeface="+mn-ea"/>
                <a:cs typeface="+mn-cs"/>
              </a:defRPr>
            </a:lvl3pPr>
            <a:lvl4pPr marL="1231194" indent="-175885" algn="l" defTabSz="703539" rtl="0" eaLnBrk="1" latinLnBrk="0" hangingPunct="1">
              <a:lnSpc>
                <a:spcPct val="90000"/>
              </a:lnSpc>
              <a:spcBef>
                <a:spcPts val="385"/>
              </a:spcBef>
              <a:buFont typeface="Arial" panose="020B0604020202020204" pitchFamily="34" charset="0"/>
              <a:buChar char="•"/>
              <a:defRPr sz="1300" kern="1200">
                <a:solidFill>
                  <a:schemeClr val="tx1"/>
                </a:solidFill>
                <a:latin typeface="+mn-lt"/>
                <a:ea typeface="+mn-ea"/>
                <a:cs typeface="+mn-cs"/>
              </a:defRPr>
            </a:lvl4pPr>
            <a:lvl5pPr marL="1582964" indent="-175885" algn="l" defTabSz="703539" rtl="0" eaLnBrk="1" latinLnBrk="0" hangingPunct="1">
              <a:lnSpc>
                <a:spcPct val="90000"/>
              </a:lnSpc>
              <a:spcBef>
                <a:spcPts val="385"/>
              </a:spcBef>
              <a:buFont typeface="Arial" panose="020B0604020202020204" pitchFamily="34" charset="0"/>
              <a:buChar char="•"/>
              <a:defRPr sz="1300" kern="1200">
                <a:solidFill>
                  <a:schemeClr val="tx1"/>
                </a:solidFill>
                <a:latin typeface="+mn-lt"/>
                <a:ea typeface="+mn-ea"/>
                <a:cs typeface="+mn-cs"/>
              </a:defRPr>
            </a:lvl5pPr>
            <a:lvl6pPr marL="1934733"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6pPr>
            <a:lvl7pPr marL="2286503"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7pPr>
            <a:lvl8pPr marL="2638273"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8pPr>
            <a:lvl9pPr marL="2990042"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9pPr>
          </a:lstStyle>
          <a:p>
            <a:r>
              <a:rPr lang="en-US" sz="2600" b="1" dirty="0">
                <a:solidFill>
                  <a:srgbClr val="00B050"/>
                </a:solidFill>
              </a:rPr>
              <a:t>If a frog is placed in boiling water, it will make every effort to jump out to save its life.</a:t>
            </a:r>
          </a:p>
          <a:p>
            <a:r>
              <a:rPr lang="en-US" sz="2600" b="1" dirty="0">
                <a:solidFill>
                  <a:srgbClr val="00B050"/>
                </a:solidFill>
              </a:rPr>
              <a:t>If its placed in cool water that is slowly heated, it will not perceive the danger and will be cooked to death.</a:t>
            </a:r>
          </a:p>
        </p:txBody>
      </p:sp>
    </p:spTree>
    <p:extLst>
      <p:ext uri="{BB962C8B-B14F-4D97-AF65-F5344CB8AC3E}">
        <p14:creationId xmlns:p14="http://schemas.microsoft.com/office/powerpoint/2010/main" val="31613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6EF9A-17AE-4EC2-AEA4-6A11FD6E0442}"/>
              </a:ext>
            </a:extLst>
          </p:cNvPr>
          <p:cNvSpPr>
            <a:spLocks noGrp="1"/>
          </p:cNvSpPr>
          <p:nvPr>
            <p:ph type="title"/>
          </p:nvPr>
        </p:nvSpPr>
        <p:spPr/>
        <p:txBody>
          <a:bodyPr/>
          <a:lstStyle/>
          <a:p>
            <a:r>
              <a:rPr lang="en-US" dirty="0"/>
              <a:t>Look into the Mirror</a:t>
            </a:r>
          </a:p>
        </p:txBody>
      </p:sp>
      <p:sp>
        <p:nvSpPr>
          <p:cNvPr id="3" name="Text Placeholder 2">
            <a:extLst>
              <a:ext uri="{FF2B5EF4-FFF2-40B4-BE49-F238E27FC236}">
                <a16:creationId xmlns:a16="http://schemas.microsoft.com/office/drawing/2014/main" id="{1B3720BF-F338-4008-A5D1-11F2159FE736}"/>
              </a:ext>
            </a:extLst>
          </p:cNvPr>
          <p:cNvSpPr>
            <a:spLocks noGrp="1"/>
          </p:cNvSpPr>
          <p:nvPr>
            <p:ph type="body" sz="quarter" idx="10"/>
          </p:nvPr>
        </p:nvSpPr>
        <p:spPr>
          <a:xfrm>
            <a:off x="234932" y="1315735"/>
            <a:ext cx="9209022" cy="1782026"/>
          </a:xfrm>
        </p:spPr>
        <p:txBody>
          <a:bodyPr/>
          <a:lstStyle/>
          <a:p>
            <a:r>
              <a:rPr lang="en-US" sz="2800" dirty="0"/>
              <a:t>“The Boiling Frog story is often used as a metaphor for the inability of people to react to significant changes or events which have become commonplace”</a:t>
            </a:r>
          </a:p>
        </p:txBody>
      </p:sp>
      <p:pic>
        <p:nvPicPr>
          <p:cNvPr id="5" name="Picture 4">
            <a:extLst>
              <a:ext uri="{FF2B5EF4-FFF2-40B4-BE49-F238E27FC236}">
                <a16:creationId xmlns:a16="http://schemas.microsoft.com/office/drawing/2014/main" id="{CB95A812-455E-4B5E-A90E-51CCA2DF54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7117" y="2817893"/>
            <a:ext cx="2381250" cy="2095500"/>
          </a:xfrm>
          <a:prstGeom prst="rect">
            <a:avLst/>
          </a:prstGeom>
        </p:spPr>
      </p:pic>
    </p:spTree>
    <p:extLst>
      <p:ext uri="{BB962C8B-B14F-4D97-AF65-F5344CB8AC3E}">
        <p14:creationId xmlns:p14="http://schemas.microsoft.com/office/powerpoint/2010/main" val="2467305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6EF9A-17AE-4EC2-AEA4-6A11FD6E0442}"/>
              </a:ext>
            </a:extLst>
          </p:cNvPr>
          <p:cNvSpPr>
            <a:spLocks noGrp="1"/>
          </p:cNvSpPr>
          <p:nvPr>
            <p:ph type="title"/>
          </p:nvPr>
        </p:nvSpPr>
        <p:spPr/>
        <p:txBody>
          <a:bodyPr/>
          <a:lstStyle/>
          <a:p>
            <a:r>
              <a:rPr lang="en-US" dirty="0"/>
              <a:t>Look into the Mirror</a:t>
            </a:r>
          </a:p>
        </p:txBody>
      </p:sp>
      <p:sp>
        <p:nvSpPr>
          <p:cNvPr id="7" name="Text Placeholder 2">
            <a:extLst>
              <a:ext uri="{FF2B5EF4-FFF2-40B4-BE49-F238E27FC236}">
                <a16:creationId xmlns:a16="http://schemas.microsoft.com/office/drawing/2014/main" id="{079019D8-759B-4E00-9E87-D9391076C097}"/>
              </a:ext>
            </a:extLst>
          </p:cNvPr>
          <p:cNvSpPr txBox="1">
            <a:spLocks/>
          </p:cNvSpPr>
          <p:nvPr/>
        </p:nvSpPr>
        <p:spPr>
          <a:xfrm>
            <a:off x="421532" y="3643229"/>
            <a:ext cx="8482564" cy="1394228"/>
          </a:xfrm>
          <a:prstGeom prst="rect">
            <a:avLst/>
          </a:prstGeom>
        </p:spPr>
        <p:txBody>
          <a:bodyPr wrap="square" lIns="182880" tIns="91440" rIns="182880" bIns="137160">
            <a:spAutoFit/>
          </a:bodyPr>
          <a:lstStyle>
            <a:lvl1pPr marL="0" indent="0" algn="l" defTabSz="703539" rtl="0" eaLnBrk="1" latinLnBrk="0" hangingPunct="1">
              <a:lnSpc>
                <a:spcPct val="90000"/>
              </a:lnSpc>
              <a:spcBef>
                <a:spcPts val="769"/>
              </a:spcBef>
              <a:buFont typeface="Arial" panose="020B0604020202020204" pitchFamily="34" charset="0"/>
              <a:buNone/>
              <a:defRPr sz="2000" kern="1200" baseline="0">
                <a:solidFill>
                  <a:schemeClr val="tx1"/>
                </a:solidFill>
                <a:latin typeface="+mn-lt"/>
                <a:ea typeface="+mn-ea"/>
                <a:cs typeface="+mn-cs"/>
              </a:defRPr>
            </a:lvl1pPr>
            <a:lvl2pPr marL="527655" indent="-175885" algn="l" defTabSz="703539" rtl="0" eaLnBrk="1" latinLnBrk="0" hangingPunct="1">
              <a:lnSpc>
                <a:spcPct val="90000"/>
              </a:lnSpc>
              <a:spcBef>
                <a:spcPts val="385"/>
              </a:spcBef>
              <a:buFont typeface="Arial" panose="020B0604020202020204" pitchFamily="34" charset="0"/>
              <a:buChar char="•"/>
              <a:defRPr sz="1300" kern="1200">
                <a:solidFill>
                  <a:schemeClr val="tx1"/>
                </a:solidFill>
                <a:latin typeface="+mn-lt"/>
                <a:ea typeface="+mn-ea"/>
                <a:cs typeface="+mn-cs"/>
              </a:defRPr>
            </a:lvl2pPr>
            <a:lvl3pPr marL="879424" indent="-175885" algn="l" defTabSz="703539" rtl="0" eaLnBrk="1" latinLnBrk="0" hangingPunct="1">
              <a:lnSpc>
                <a:spcPct val="90000"/>
              </a:lnSpc>
              <a:spcBef>
                <a:spcPts val="385"/>
              </a:spcBef>
              <a:buFont typeface="Arial" panose="020B0604020202020204" pitchFamily="34" charset="0"/>
              <a:buChar char="•"/>
              <a:defRPr sz="1300" kern="1200">
                <a:solidFill>
                  <a:schemeClr val="tx1"/>
                </a:solidFill>
                <a:latin typeface="+mn-lt"/>
                <a:ea typeface="+mn-ea"/>
                <a:cs typeface="+mn-cs"/>
              </a:defRPr>
            </a:lvl3pPr>
            <a:lvl4pPr marL="1231194" indent="-175885" algn="l" defTabSz="703539" rtl="0" eaLnBrk="1" latinLnBrk="0" hangingPunct="1">
              <a:lnSpc>
                <a:spcPct val="90000"/>
              </a:lnSpc>
              <a:spcBef>
                <a:spcPts val="385"/>
              </a:spcBef>
              <a:buFont typeface="Arial" panose="020B0604020202020204" pitchFamily="34" charset="0"/>
              <a:buChar char="•"/>
              <a:defRPr sz="1300" kern="1200">
                <a:solidFill>
                  <a:schemeClr val="tx1"/>
                </a:solidFill>
                <a:latin typeface="+mn-lt"/>
                <a:ea typeface="+mn-ea"/>
                <a:cs typeface="+mn-cs"/>
              </a:defRPr>
            </a:lvl4pPr>
            <a:lvl5pPr marL="1582964" indent="-175885" algn="l" defTabSz="703539" rtl="0" eaLnBrk="1" latinLnBrk="0" hangingPunct="1">
              <a:lnSpc>
                <a:spcPct val="90000"/>
              </a:lnSpc>
              <a:spcBef>
                <a:spcPts val="385"/>
              </a:spcBef>
              <a:buFont typeface="Arial" panose="020B0604020202020204" pitchFamily="34" charset="0"/>
              <a:buChar char="•"/>
              <a:defRPr sz="1300" kern="1200">
                <a:solidFill>
                  <a:schemeClr val="tx1"/>
                </a:solidFill>
                <a:latin typeface="+mn-lt"/>
                <a:ea typeface="+mn-ea"/>
                <a:cs typeface="+mn-cs"/>
              </a:defRPr>
            </a:lvl5pPr>
            <a:lvl6pPr marL="1934733"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6pPr>
            <a:lvl7pPr marL="2286503"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7pPr>
            <a:lvl8pPr marL="2638273"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8pPr>
            <a:lvl9pPr marL="2990042"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9pPr>
          </a:lstStyle>
          <a:p>
            <a:pPr algn="ctr"/>
            <a:r>
              <a:rPr lang="en-US" sz="2800" dirty="0"/>
              <a:t>“Its so sad to me that Councils get so upset about changing the programs they have done for years that aren’t working”</a:t>
            </a:r>
          </a:p>
        </p:txBody>
      </p:sp>
      <p:sp>
        <p:nvSpPr>
          <p:cNvPr id="6" name="Text Placeholder 2">
            <a:extLst>
              <a:ext uri="{FF2B5EF4-FFF2-40B4-BE49-F238E27FC236}">
                <a16:creationId xmlns:a16="http://schemas.microsoft.com/office/drawing/2014/main" id="{2306FB3C-4183-4F26-AED2-BC3BFB571D58}"/>
              </a:ext>
            </a:extLst>
          </p:cNvPr>
          <p:cNvSpPr txBox="1">
            <a:spLocks/>
          </p:cNvSpPr>
          <p:nvPr/>
        </p:nvSpPr>
        <p:spPr>
          <a:xfrm>
            <a:off x="421532" y="917731"/>
            <a:ext cx="6197506" cy="674031"/>
          </a:xfrm>
          <a:prstGeom prst="rect">
            <a:avLst/>
          </a:prstGeom>
        </p:spPr>
        <p:txBody>
          <a:bodyPr wrap="square" lIns="182880" tIns="91440" rIns="182880" bIns="137160">
            <a:spAutoFit/>
          </a:bodyPr>
          <a:lstStyle>
            <a:lvl1pPr marL="0" indent="0" algn="l" defTabSz="703539" rtl="0" eaLnBrk="1" latinLnBrk="0" hangingPunct="1">
              <a:lnSpc>
                <a:spcPct val="90000"/>
              </a:lnSpc>
              <a:spcBef>
                <a:spcPts val="769"/>
              </a:spcBef>
              <a:buFont typeface="Arial" panose="020B0604020202020204" pitchFamily="34" charset="0"/>
              <a:buNone/>
              <a:defRPr sz="2000" kern="1200" baseline="0">
                <a:solidFill>
                  <a:schemeClr val="tx1"/>
                </a:solidFill>
                <a:latin typeface="+mn-lt"/>
                <a:ea typeface="+mn-ea"/>
                <a:cs typeface="+mn-cs"/>
              </a:defRPr>
            </a:lvl1pPr>
            <a:lvl2pPr marL="527655" indent="-175885" algn="l" defTabSz="703539" rtl="0" eaLnBrk="1" latinLnBrk="0" hangingPunct="1">
              <a:lnSpc>
                <a:spcPct val="90000"/>
              </a:lnSpc>
              <a:spcBef>
                <a:spcPts val="385"/>
              </a:spcBef>
              <a:buFont typeface="Arial" panose="020B0604020202020204" pitchFamily="34" charset="0"/>
              <a:buChar char="•"/>
              <a:defRPr sz="1300" kern="1200">
                <a:solidFill>
                  <a:schemeClr val="tx1"/>
                </a:solidFill>
                <a:latin typeface="+mn-lt"/>
                <a:ea typeface="+mn-ea"/>
                <a:cs typeface="+mn-cs"/>
              </a:defRPr>
            </a:lvl2pPr>
            <a:lvl3pPr marL="879424" indent="-175885" algn="l" defTabSz="703539" rtl="0" eaLnBrk="1" latinLnBrk="0" hangingPunct="1">
              <a:lnSpc>
                <a:spcPct val="90000"/>
              </a:lnSpc>
              <a:spcBef>
                <a:spcPts val="385"/>
              </a:spcBef>
              <a:buFont typeface="Arial" panose="020B0604020202020204" pitchFamily="34" charset="0"/>
              <a:buChar char="•"/>
              <a:defRPr sz="1300" kern="1200">
                <a:solidFill>
                  <a:schemeClr val="tx1"/>
                </a:solidFill>
                <a:latin typeface="+mn-lt"/>
                <a:ea typeface="+mn-ea"/>
                <a:cs typeface="+mn-cs"/>
              </a:defRPr>
            </a:lvl3pPr>
            <a:lvl4pPr marL="1231194" indent="-175885" algn="l" defTabSz="703539" rtl="0" eaLnBrk="1" latinLnBrk="0" hangingPunct="1">
              <a:lnSpc>
                <a:spcPct val="90000"/>
              </a:lnSpc>
              <a:spcBef>
                <a:spcPts val="385"/>
              </a:spcBef>
              <a:buFont typeface="Arial" panose="020B0604020202020204" pitchFamily="34" charset="0"/>
              <a:buChar char="•"/>
              <a:defRPr sz="1300" kern="1200">
                <a:solidFill>
                  <a:schemeClr val="tx1"/>
                </a:solidFill>
                <a:latin typeface="+mn-lt"/>
                <a:ea typeface="+mn-ea"/>
                <a:cs typeface="+mn-cs"/>
              </a:defRPr>
            </a:lvl4pPr>
            <a:lvl5pPr marL="1582964" indent="-175885" algn="l" defTabSz="703539" rtl="0" eaLnBrk="1" latinLnBrk="0" hangingPunct="1">
              <a:lnSpc>
                <a:spcPct val="90000"/>
              </a:lnSpc>
              <a:spcBef>
                <a:spcPts val="385"/>
              </a:spcBef>
              <a:buFont typeface="Arial" panose="020B0604020202020204" pitchFamily="34" charset="0"/>
              <a:buChar char="•"/>
              <a:defRPr sz="1300" kern="1200">
                <a:solidFill>
                  <a:schemeClr val="tx1"/>
                </a:solidFill>
                <a:latin typeface="+mn-lt"/>
                <a:ea typeface="+mn-ea"/>
                <a:cs typeface="+mn-cs"/>
              </a:defRPr>
            </a:lvl5pPr>
            <a:lvl6pPr marL="1934733"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6pPr>
            <a:lvl7pPr marL="2286503"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7pPr>
            <a:lvl8pPr marL="2638273"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8pPr>
            <a:lvl9pPr marL="2990042"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9pPr>
          </a:lstStyle>
          <a:p>
            <a:r>
              <a:rPr lang="en-US" sz="2800" dirty="0"/>
              <a:t>Are your Councils boiling to death? </a:t>
            </a:r>
            <a:r>
              <a:rPr lang="en-US" sz="3200" dirty="0"/>
              <a:t> </a:t>
            </a:r>
          </a:p>
        </p:txBody>
      </p:sp>
      <p:sp>
        <p:nvSpPr>
          <p:cNvPr id="8" name="Text Placeholder 2">
            <a:extLst>
              <a:ext uri="{FF2B5EF4-FFF2-40B4-BE49-F238E27FC236}">
                <a16:creationId xmlns:a16="http://schemas.microsoft.com/office/drawing/2014/main" id="{3F6B55EE-752C-4E7A-B27E-DF452111FC0D}"/>
              </a:ext>
            </a:extLst>
          </p:cNvPr>
          <p:cNvSpPr txBox="1">
            <a:spLocks/>
          </p:cNvSpPr>
          <p:nvPr/>
        </p:nvSpPr>
        <p:spPr>
          <a:xfrm>
            <a:off x="1509499" y="2108340"/>
            <a:ext cx="8009151" cy="674031"/>
          </a:xfrm>
          <a:prstGeom prst="rect">
            <a:avLst/>
          </a:prstGeom>
        </p:spPr>
        <p:txBody>
          <a:bodyPr wrap="square" lIns="182880" tIns="91440" rIns="182880" bIns="137160">
            <a:spAutoFit/>
          </a:bodyPr>
          <a:lstStyle>
            <a:lvl1pPr marL="0" indent="0" algn="l" defTabSz="703539" rtl="0" eaLnBrk="1" latinLnBrk="0" hangingPunct="1">
              <a:lnSpc>
                <a:spcPct val="90000"/>
              </a:lnSpc>
              <a:spcBef>
                <a:spcPts val="769"/>
              </a:spcBef>
              <a:buFont typeface="Arial" panose="020B0604020202020204" pitchFamily="34" charset="0"/>
              <a:buNone/>
              <a:defRPr sz="2000" kern="1200" baseline="0">
                <a:solidFill>
                  <a:schemeClr val="tx1"/>
                </a:solidFill>
                <a:latin typeface="+mn-lt"/>
                <a:ea typeface="+mn-ea"/>
                <a:cs typeface="+mn-cs"/>
              </a:defRPr>
            </a:lvl1pPr>
            <a:lvl2pPr marL="527655" indent="-175885" algn="l" defTabSz="703539" rtl="0" eaLnBrk="1" latinLnBrk="0" hangingPunct="1">
              <a:lnSpc>
                <a:spcPct val="90000"/>
              </a:lnSpc>
              <a:spcBef>
                <a:spcPts val="385"/>
              </a:spcBef>
              <a:buFont typeface="Arial" panose="020B0604020202020204" pitchFamily="34" charset="0"/>
              <a:buChar char="•"/>
              <a:defRPr sz="1300" kern="1200">
                <a:solidFill>
                  <a:schemeClr val="tx1"/>
                </a:solidFill>
                <a:latin typeface="+mn-lt"/>
                <a:ea typeface="+mn-ea"/>
                <a:cs typeface="+mn-cs"/>
              </a:defRPr>
            </a:lvl2pPr>
            <a:lvl3pPr marL="879424" indent="-175885" algn="l" defTabSz="703539" rtl="0" eaLnBrk="1" latinLnBrk="0" hangingPunct="1">
              <a:lnSpc>
                <a:spcPct val="90000"/>
              </a:lnSpc>
              <a:spcBef>
                <a:spcPts val="385"/>
              </a:spcBef>
              <a:buFont typeface="Arial" panose="020B0604020202020204" pitchFamily="34" charset="0"/>
              <a:buChar char="•"/>
              <a:defRPr sz="1300" kern="1200">
                <a:solidFill>
                  <a:schemeClr val="tx1"/>
                </a:solidFill>
                <a:latin typeface="+mn-lt"/>
                <a:ea typeface="+mn-ea"/>
                <a:cs typeface="+mn-cs"/>
              </a:defRPr>
            </a:lvl3pPr>
            <a:lvl4pPr marL="1231194" indent="-175885" algn="l" defTabSz="703539" rtl="0" eaLnBrk="1" latinLnBrk="0" hangingPunct="1">
              <a:lnSpc>
                <a:spcPct val="90000"/>
              </a:lnSpc>
              <a:spcBef>
                <a:spcPts val="385"/>
              </a:spcBef>
              <a:buFont typeface="Arial" panose="020B0604020202020204" pitchFamily="34" charset="0"/>
              <a:buChar char="•"/>
              <a:defRPr sz="1300" kern="1200">
                <a:solidFill>
                  <a:schemeClr val="tx1"/>
                </a:solidFill>
                <a:latin typeface="+mn-lt"/>
                <a:ea typeface="+mn-ea"/>
                <a:cs typeface="+mn-cs"/>
              </a:defRPr>
            </a:lvl4pPr>
            <a:lvl5pPr marL="1582964" indent="-175885" algn="l" defTabSz="703539" rtl="0" eaLnBrk="1" latinLnBrk="0" hangingPunct="1">
              <a:lnSpc>
                <a:spcPct val="90000"/>
              </a:lnSpc>
              <a:spcBef>
                <a:spcPts val="385"/>
              </a:spcBef>
              <a:buFont typeface="Arial" panose="020B0604020202020204" pitchFamily="34" charset="0"/>
              <a:buChar char="•"/>
              <a:defRPr sz="1300" kern="1200">
                <a:solidFill>
                  <a:schemeClr val="tx1"/>
                </a:solidFill>
                <a:latin typeface="+mn-lt"/>
                <a:ea typeface="+mn-ea"/>
                <a:cs typeface="+mn-cs"/>
              </a:defRPr>
            </a:lvl5pPr>
            <a:lvl6pPr marL="1934733"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6pPr>
            <a:lvl7pPr marL="2286503"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7pPr>
            <a:lvl8pPr marL="2638273"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8pPr>
            <a:lvl9pPr marL="2990042"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9pPr>
          </a:lstStyle>
          <a:p>
            <a:r>
              <a:rPr lang="en-US" sz="2800" dirty="0"/>
              <a:t>Do they not perceive the danger they are in? </a:t>
            </a:r>
            <a:r>
              <a:rPr lang="en-US" sz="3200" dirty="0"/>
              <a:t> </a:t>
            </a:r>
          </a:p>
        </p:txBody>
      </p:sp>
      <p:pic>
        <p:nvPicPr>
          <p:cNvPr id="11" name="Picture 10">
            <a:extLst>
              <a:ext uri="{FF2B5EF4-FFF2-40B4-BE49-F238E27FC236}">
                <a16:creationId xmlns:a16="http://schemas.microsoft.com/office/drawing/2014/main" id="{AF995414-24A2-4EF7-8A74-43F6C9BF44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9368" y="448153"/>
            <a:ext cx="2226579" cy="1660187"/>
          </a:xfrm>
          <a:prstGeom prst="rect">
            <a:avLst/>
          </a:prstGeom>
        </p:spPr>
      </p:pic>
    </p:spTree>
    <p:extLst>
      <p:ext uri="{BB962C8B-B14F-4D97-AF65-F5344CB8AC3E}">
        <p14:creationId xmlns:p14="http://schemas.microsoft.com/office/powerpoint/2010/main" val="339409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6EF9A-17AE-4EC2-AEA4-6A11FD6E0442}"/>
              </a:ext>
            </a:extLst>
          </p:cNvPr>
          <p:cNvSpPr>
            <a:spLocks noGrp="1"/>
          </p:cNvSpPr>
          <p:nvPr>
            <p:ph type="title"/>
          </p:nvPr>
        </p:nvSpPr>
        <p:spPr/>
        <p:txBody>
          <a:bodyPr/>
          <a:lstStyle/>
          <a:p>
            <a:r>
              <a:rPr lang="en-US" dirty="0"/>
              <a:t>Look into the Mirror</a:t>
            </a:r>
          </a:p>
        </p:txBody>
      </p:sp>
      <p:sp>
        <p:nvSpPr>
          <p:cNvPr id="3" name="Text Placeholder 2">
            <a:extLst>
              <a:ext uri="{FF2B5EF4-FFF2-40B4-BE49-F238E27FC236}">
                <a16:creationId xmlns:a16="http://schemas.microsoft.com/office/drawing/2014/main" id="{1B3720BF-F338-4008-A5D1-11F2159FE736}"/>
              </a:ext>
            </a:extLst>
          </p:cNvPr>
          <p:cNvSpPr>
            <a:spLocks noGrp="1"/>
          </p:cNvSpPr>
          <p:nvPr>
            <p:ph type="body" sz="quarter" idx="10"/>
          </p:nvPr>
        </p:nvSpPr>
        <p:spPr>
          <a:xfrm>
            <a:off x="359932" y="952569"/>
            <a:ext cx="3953704" cy="618631"/>
          </a:xfrm>
        </p:spPr>
        <p:txBody>
          <a:bodyPr/>
          <a:lstStyle/>
          <a:p>
            <a:r>
              <a:rPr lang="en-US" sz="2800" dirty="0"/>
              <a:t>So what must we do? </a:t>
            </a:r>
          </a:p>
        </p:txBody>
      </p:sp>
      <p:sp>
        <p:nvSpPr>
          <p:cNvPr id="9" name="Text Placeholder 2">
            <a:extLst>
              <a:ext uri="{FF2B5EF4-FFF2-40B4-BE49-F238E27FC236}">
                <a16:creationId xmlns:a16="http://schemas.microsoft.com/office/drawing/2014/main" id="{85F31E47-5A33-43F2-BF97-3F2D64AB5E10}"/>
              </a:ext>
            </a:extLst>
          </p:cNvPr>
          <p:cNvSpPr txBox="1">
            <a:spLocks/>
          </p:cNvSpPr>
          <p:nvPr/>
        </p:nvSpPr>
        <p:spPr>
          <a:xfrm>
            <a:off x="359931" y="1771724"/>
            <a:ext cx="8524663" cy="1006429"/>
          </a:xfrm>
          <a:prstGeom prst="rect">
            <a:avLst/>
          </a:prstGeom>
        </p:spPr>
        <p:txBody>
          <a:bodyPr wrap="square" lIns="182880" tIns="91440" rIns="182880" bIns="137160">
            <a:spAutoFit/>
          </a:bodyPr>
          <a:lstStyle>
            <a:lvl1pPr marL="0" indent="0" algn="l" defTabSz="703539" rtl="0" eaLnBrk="1" latinLnBrk="0" hangingPunct="1">
              <a:lnSpc>
                <a:spcPct val="90000"/>
              </a:lnSpc>
              <a:spcBef>
                <a:spcPts val="769"/>
              </a:spcBef>
              <a:buFont typeface="Arial" panose="020B0604020202020204" pitchFamily="34" charset="0"/>
              <a:buNone/>
              <a:defRPr sz="2000" kern="1200" baseline="0">
                <a:solidFill>
                  <a:schemeClr val="tx1"/>
                </a:solidFill>
                <a:latin typeface="+mn-lt"/>
                <a:ea typeface="+mn-ea"/>
                <a:cs typeface="+mn-cs"/>
              </a:defRPr>
            </a:lvl1pPr>
            <a:lvl2pPr marL="527655" indent="-175885" algn="l" defTabSz="703539" rtl="0" eaLnBrk="1" latinLnBrk="0" hangingPunct="1">
              <a:lnSpc>
                <a:spcPct val="90000"/>
              </a:lnSpc>
              <a:spcBef>
                <a:spcPts val="385"/>
              </a:spcBef>
              <a:buFont typeface="Arial" panose="020B0604020202020204" pitchFamily="34" charset="0"/>
              <a:buChar char="•"/>
              <a:defRPr sz="1300" kern="1200">
                <a:solidFill>
                  <a:schemeClr val="tx1"/>
                </a:solidFill>
                <a:latin typeface="+mn-lt"/>
                <a:ea typeface="+mn-ea"/>
                <a:cs typeface="+mn-cs"/>
              </a:defRPr>
            </a:lvl2pPr>
            <a:lvl3pPr marL="879424" indent="-175885" algn="l" defTabSz="703539" rtl="0" eaLnBrk="1" latinLnBrk="0" hangingPunct="1">
              <a:lnSpc>
                <a:spcPct val="90000"/>
              </a:lnSpc>
              <a:spcBef>
                <a:spcPts val="385"/>
              </a:spcBef>
              <a:buFont typeface="Arial" panose="020B0604020202020204" pitchFamily="34" charset="0"/>
              <a:buChar char="•"/>
              <a:defRPr sz="1300" kern="1200">
                <a:solidFill>
                  <a:schemeClr val="tx1"/>
                </a:solidFill>
                <a:latin typeface="+mn-lt"/>
                <a:ea typeface="+mn-ea"/>
                <a:cs typeface="+mn-cs"/>
              </a:defRPr>
            </a:lvl3pPr>
            <a:lvl4pPr marL="1231194" indent="-175885" algn="l" defTabSz="703539" rtl="0" eaLnBrk="1" latinLnBrk="0" hangingPunct="1">
              <a:lnSpc>
                <a:spcPct val="90000"/>
              </a:lnSpc>
              <a:spcBef>
                <a:spcPts val="385"/>
              </a:spcBef>
              <a:buFont typeface="Arial" panose="020B0604020202020204" pitchFamily="34" charset="0"/>
              <a:buChar char="•"/>
              <a:defRPr sz="1300" kern="1200">
                <a:solidFill>
                  <a:schemeClr val="tx1"/>
                </a:solidFill>
                <a:latin typeface="+mn-lt"/>
                <a:ea typeface="+mn-ea"/>
                <a:cs typeface="+mn-cs"/>
              </a:defRPr>
            </a:lvl4pPr>
            <a:lvl5pPr marL="1582964" indent="-175885" algn="l" defTabSz="703539" rtl="0" eaLnBrk="1" latinLnBrk="0" hangingPunct="1">
              <a:lnSpc>
                <a:spcPct val="90000"/>
              </a:lnSpc>
              <a:spcBef>
                <a:spcPts val="385"/>
              </a:spcBef>
              <a:buFont typeface="Arial" panose="020B0604020202020204" pitchFamily="34" charset="0"/>
              <a:buChar char="•"/>
              <a:defRPr sz="1300" kern="1200">
                <a:solidFill>
                  <a:schemeClr val="tx1"/>
                </a:solidFill>
                <a:latin typeface="+mn-lt"/>
                <a:ea typeface="+mn-ea"/>
                <a:cs typeface="+mn-cs"/>
              </a:defRPr>
            </a:lvl5pPr>
            <a:lvl6pPr marL="1934733"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6pPr>
            <a:lvl7pPr marL="2286503"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7pPr>
            <a:lvl8pPr marL="2638273"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8pPr>
            <a:lvl9pPr marL="2990042"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9pPr>
          </a:lstStyle>
          <a:p>
            <a:r>
              <a:rPr lang="en-US" sz="2800" dirty="0"/>
              <a:t>As a DD, you need to help your councils jump out of the boiling water before its too late!  </a:t>
            </a:r>
          </a:p>
        </p:txBody>
      </p:sp>
      <p:sp>
        <p:nvSpPr>
          <p:cNvPr id="10" name="Text Placeholder 2">
            <a:extLst>
              <a:ext uri="{FF2B5EF4-FFF2-40B4-BE49-F238E27FC236}">
                <a16:creationId xmlns:a16="http://schemas.microsoft.com/office/drawing/2014/main" id="{A1BCF997-77F4-4DE1-AB08-A301F78A82AD}"/>
              </a:ext>
            </a:extLst>
          </p:cNvPr>
          <p:cNvSpPr txBox="1">
            <a:spLocks/>
          </p:cNvSpPr>
          <p:nvPr/>
        </p:nvSpPr>
        <p:spPr>
          <a:xfrm>
            <a:off x="359931" y="3627167"/>
            <a:ext cx="8356052" cy="1394228"/>
          </a:xfrm>
          <a:prstGeom prst="rect">
            <a:avLst/>
          </a:prstGeom>
        </p:spPr>
        <p:txBody>
          <a:bodyPr wrap="square" lIns="182880" tIns="91440" rIns="182880" bIns="137160">
            <a:spAutoFit/>
          </a:bodyPr>
          <a:lstStyle>
            <a:lvl1pPr marL="0" indent="0" algn="l" defTabSz="703539" rtl="0" eaLnBrk="1" latinLnBrk="0" hangingPunct="1">
              <a:lnSpc>
                <a:spcPct val="90000"/>
              </a:lnSpc>
              <a:spcBef>
                <a:spcPts val="769"/>
              </a:spcBef>
              <a:buFont typeface="Arial" panose="020B0604020202020204" pitchFamily="34" charset="0"/>
              <a:buNone/>
              <a:defRPr sz="2000" kern="1200" baseline="0">
                <a:solidFill>
                  <a:schemeClr val="tx1"/>
                </a:solidFill>
                <a:latin typeface="+mn-lt"/>
                <a:ea typeface="+mn-ea"/>
                <a:cs typeface="+mn-cs"/>
              </a:defRPr>
            </a:lvl1pPr>
            <a:lvl2pPr marL="527655" indent="-175885" algn="l" defTabSz="703539" rtl="0" eaLnBrk="1" latinLnBrk="0" hangingPunct="1">
              <a:lnSpc>
                <a:spcPct val="90000"/>
              </a:lnSpc>
              <a:spcBef>
                <a:spcPts val="385"/>
              </a:spcBef>
              <a:buFont typeface="Arial" panose="020B0604020202020204" pitchFamily="34" charset="0"/>
              <a:buChar char="•"/>
              <a:defRPr sz="1300" kern="1200">
                <a:solidFill>
                  <a:schemeClr val="tx1"/>
                </a:solidFill>
                <a:latin typeface="+mn-lt"/>
                <a:ea typeface="+mn-ea"/>
                <a:cs typeface="+mn-cs"/>
              </a:defRPr>
            </a:lvl2pPr>
            <a:lvl3pPr marL="879424" indent="-175885" algn="l" defTabSz="703539" rtl="0" eaLnBrk="1" latinLnBrk="0" hangingPunct="1">
              <a:lnSpc>
                <a:spcPct val="90000"/>
              </a:lnSpc>
              <a:spcBef>
                <a:spcPts val="385"/>
              </a:spcBef>
              <a:buFont typeface="Arial" panose="020B0604020202020204" pitchFamily="34" charset="0"/>
              <a:buChar char="•"/>
              <a:defRPr sz="1300" kern="1200">
                <a:solidFill>
                  <a:schemeClr val="tx1"/>
                </a:solidFill>
                <a:latin typeface="+mn-lt"/>
                <a:ea typeface="+mn-ea"/>
                <a:cs typeface="+mn-cs"/>
              </a:defRPr>
            </a:lvl3pPr>
            <a:lvl4pPr marL="1231194" indent="-175885" algn="l" defTabSz="703539" rtl="0" eaLnBrk="1" latinLnBrk="0" hangingPunct="1">
              <a:lnSpc>
                <a:spcPct val="90000"/>
              </a:lnSpc>
              <a:spcBef>
                <a:spcPts val="385"/>
              </a:spcBef>
              <a:buFont typeface="Arial" panose="020B0604020202020204" pitchFamily="34" charset="0"/>
              <a:buChar char="•"/>
              <a:defRPr sz="1300" kern="1200">
                <a:solidFill>
                  <a:schemeClr val="tx1"/>
                </a:solidFill>
                <a:latin typeface="+mn-lt"/>
                <a:ea typeface="+mn-ea"/>
                <a:cs typeface="+mn-cs"/>
              </a:defRPr>
            </a:lvl4pPr>
            <a:lvl5pPr marL="1582964" indent="-175885" algn="l" defTabSz="703539" rtl="0" eaLnBrk="1" latinLnBrk="0" hangingPunct="1">
              <a:lnSpc>
                <a:spcPct val="90000"/>
              </a:lnSpc>
              <a:spcBef>
                <a:spcPts val="385"/>
              </a:spcBef>
              <a:buFont typeface="Arial" panose="020B0604020202020204" pitchFamily="34" charset="0"/>
              <a:buChar char="•"/>
              <a:defRPr sz="1300" kern="1200">
                <a:solidFill>
                  <a:schemeClr val="tx1"/>
                </a:solidFill>
                <a:latin typeface="+mn-lt"/>
                <a:ea typeface="+mn-ea"/>
                <a:cs typeface="+mn-cs"/>
              </a:defRPr>
            </a:lvl5pPr>
            <a:lvl6pPr marL="1934733"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6pPr>
            <a:lvl7pPr marL="2286503"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7pPr>
            <a:lvl8pPr marL="2638273"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8pPr>
            <a:lvl9pPr marL="2990042" indent="-175885" algn="l" defTabSz="703539" rtl="0" eaLnBrk="1" latinLnBrk="0" hangingPunct="1">
              <a:lnSpc>
                <a:spcPct val="90000"/>
              </a:lnSpc>
              <a:spcBef>
                <a:spcPts val="385"/>
              </a:spcBef>
              <a:buFont typeface="Arial" panose="020B0604020202020204" pitchFamily="34" charset="0"/>
              <a:buChar char="•"/>
              <a:defRPr sz="1385" kern="1200">
                <a:solidFill>
                  <a:schemeClr val="tx1"/>
                </a:solidFill>
                <a:latin typeface="+mn-lt"/>
                <a:ea typeface="+mn-ea"/>
                <a:cs typeface="+mn-cs"/>
              </a:defRPr>
            </a:lvl9pPr>
          </a:lstStyle>
          <a:p>
            <a:r>
              <a:rPr lang="en-US" sz="2800" dirty="0"/>
              <a:t>To begin, we need to understand why a member joined and what he expects from his membership in the Order.  </a:t>
            </a:r>
          </a:p>
        </p:txBody>
      </p:sp>
      <p:pic>
        <p:nvPicPr>
          <p:cNvPr id="5" name="Picture 4">
            <a:extLst>
              <a:ext uri="{FF2B5EF4-FFF2-40B4-BE49-F238E27FC236}">
                <a16:creationId xmlns:a16="http://schemas.microsoft.com/office/drawing/2014/main" id="{7DCC650A-ACD6-461E-98E8-91A8D676FC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9421" y="2274938"/>
            <a:ext cx="1881462" cy="1254308"/>
          </a:xfrm>
          <a:prstGeom prst="rect">
            <a:avLst/>
          </a:prstGeom>
        </p:spPr>
      </p:pic>
    </p:spTree>
    <p:extLst>
      <p:ext uri="{BB962C8B-B14F-4D97-AF65-F5344CB8AC3E}">
        <p14:creationId xmlns:p14="http://schemas.microsoft.com/office/powerpoint/2010/main" val="80727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730" y="243666"/>
            <a:ext cx="9059694" cy="710490"/>
          </a:xfrm>
        </p:spPr>
        <p:txBody>
          <a:bodyPr/>
          <a:lstStyle/>
          <a:p>
            <a:r>
              <a:rPr lang="en-US" sz="2400" dirty="0">
                <a:latin typeface="+mn-lt"/>
              </a:rPr>
              <a:t>Understanding What They Want out of Membership</a:t>
            </a:r>
          </a:p>
        </p:txBody>
      </p:sp>
      <p:sp>
        <p:nvSpPr>
          <p:cNvPr id="3" name="Content Placeholder 2"/>
          <p:cNvSpPr>
            <a:spLocks noGrp="1"/>
          </p:cNvSpPr>
          <p:nvPr>
            <p:ph idx="1"/>
          </p:nvPr>
        </p:nvSpPr>
        <p:spPr>
          <a:xfrm>
            <a:off x="790730" y="1027043"/>
            <a:ext cx="8067686" cy="3697357"/>
          </a:xfrm>
        </p:spPr>
        <p:txBody>
          <a:bodyPr/>
          <a:lstStyle/>
          <a:p>
            <a:pPr marL="342900" indent="-342900">
              <a:lnSpc>
                <a:spcPct val="150000"/>
              </a:lnSpc>
              <a:spcBef>
                <a:spcPts val="0"/>
              </a:spcBef>
              <a:spcAft>
                <a:spcPts val="1000"/>
              </a:spcAft>
            </a:pPr>
            <a:r>
              <a:rPr lang="en-US" sz="1800" dirty="0"/>
              <a:t>It all starts with the first conversation</a:t>
            </a:r>
          </a:p>
          <a:p>
            <a:pPr marL="342900" indent="-342900">
              <a:lnSpc>
                <a:spcPct val="150000"/>
              </a:lnSpc>
              <a:spcBef>
                <a:spcPts val="0"/>
              </a:spcBef>
              <a:spcAft>
                <a:spcPts val="1000"/>
              </a:spcAft>
            </a:pPr>
            <a:r>
              <a:rPr lang="en-US" sz="1800" dirty="0"/>
              <a:t>Everyone’s reason for joining is personal. Find out what it is</a:t>
            </a:r>
          </a:p>
          <a:p>
            <a:pPr marL="342900" indent="-342900">
              <a:lnSpc>
                <a:spcPct val="150000"/>
              </a:lnSpc>
              <a:spcBef>
                <a:spcPts val="0"/>
              </a:spcBef>
              <a:spcAft>
                <a:spcPts val="1000"/>
              </a:spcAft>
            </a:pPr>
            <a:r>
              <a:rPr lang="en-US" sz="1800" dirty="0"/>
              <a:t>Ask them why they joined and what they want to get out of it:</a:t>
            </a:r>
          </a:p>
          <a:p>
            <a:pPr marL="694670" lvl="1" indent="-342900">
              <a:lnSpc>
                <a:spcPct val="150000"/>
              </a:lnSpc>
              <a:spcBef>
                <a:spcPts val="0"/>
              </a:spcBef>
              <a:spcAft>
                <a:spcPts val="1000"/>
              </a:spcAft>
            </a:pPr>
            <a:r>
              <a:rPr lang="en-US" sz="1600" dirty="0"/>
              <a:t>Is it charitable? (Volunteering with family)</a:t>
            </a:r>
          </a:p>
          <a:p>
            <a:pPr marL="694670" lvl="1" indent="-342900">
              <a:lnSpc>
                <a:spcPct val="150000"/>
              </a:lnSpc>
              <a:spcBef>
                <a:spcPts val="0"/>
              </a:spcBef>
              <a:spcAft>
                <a:spcPts val="1000"/>
              </a:spcAft>
            </a:pPr>
            <a:r>
              <a:rPr lang="en-US" sz="1600" dirty="0"/>
              <a:t>Do they want to give back to their local communities? (Helping the elderly or disabled)</a:t>
            </a:r>
          </a:p>
          <a:p>
            <a:pPr marL="694670" lvl="1" indent="-342900">
              <a:lnSpc>
                <a:spcPct val="150000"/>
              </a:lnSpc>
              <a:spcBef>
                <a:spcPts val="0"/>
              </a:spcBef>
              <a:spcAft>
                <a:spcPts val="1000"/>
              </a:spcAft>
            </a:pPr>
            <a:r>
              <a:rPr lang="en-US" sz="1600" dirty="0"/>
              <a:t>Do they want to be part of a fraternal group of catholic men like them?</a:t>
            </a:r>
          </a:p>
          <a:p>
            <a:pPr marL="694670" lvl="1" indent="-342900">
              <a:lnSpc>
                <a:spcPct val="150000"/>
              </a:lnSpc>
              <a:spcBef>
                <a:spcPts val="0"/>
              </a:spcBef>
              <a:spcAft>
                <a:spcPts val="1000"/>
              </a:spcAft>
            </a:pPr>
            <a:r>
              <a:rPr lang="en-US" sz="1600" dirty="0"/>
              <a:t>Is it for spiritual reasons? (Prayer groups?)</a:t>
            </a:r>
          </a:p>
          <a:p>
            <a:pPr marL="0" indent="0">
              <a:lnSpc>
                <a:spcPct val="150000"/>
              </a:lnSpc>
              <a:spcBef>
                <a:spcPts val="0"/>
              </a:spcBef>
              <a:spcAft>
                <a:spcPts val="1000"/>
              </a:spcAft>
              <a:buNone/>
            </a:pPr>
            <a:endParaRPr lang="en-US" sz="1800" dirty="0"/>
          </a:p>
        </p:txBody>
      </p:sp>
    </p:spTree>
    <p:extLst>
      <p:ext uri="{BB962C8B-B14F-4D97-AF65-F5344CB8AC3E}">
        <p14:creationId xmlns:p14="http://schemas.microsoft.com/office/powerpoint/2010/main" val="259436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Knights of Columbus">
      <a:dk1>
        <a:sysClr val="windowText" lastClr="000000"/>
      </a:dk1>
      <a:lt1>
        <a:sysClr val="window" lastClr="FFFFFF"/>
      </a:lt1>
      <a:dk2>
        <a:srgbClr val="000000"/>
      </a:dk2>
      <a:lt2>
        <a:srgbClr val="FFFFFF"/>
      </a:lt2>
      <a:accent1>
        <a:srgbClr val="17154C"/>
      </a:accent1>
      <a:accent2>
        <a:srgbClr val="4D709E"/>
      </a:accent2>
      <a:accent3>
        <a:srgbClr val="83A7D4"/>
      </a:accent3>
      <a:accent4>
        <a:srgbClr val="B92025"/>
      </a:accent4>
      <a:accent5>
        <a:srgbClr val="DA8F27"/>
      </a:accent5>
      <a:accent6>
        <a:srgbClr val="FFFFFF"/>
      </a:accent6>
      <a:hlink>
        <a:srgbClr val="0070C0"/>
      </a:hlink>
      <a:folHlink>
        <a:srgbClr val="7030A0"/>
      </a:folHlink>
    </a:clrScheme>
    <a:fontScheme name="Knights of Columbus">
      <a:majorFont>
        <a:latin typeface="Copperplate Gothic Bold"/>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89879035-F8FD-4826-92E4-9EBB99A2216D}" vid="{9237BDD4-99A5-4E05-B512-E4B3659200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Knights of Columbus Template V1 RL</Template>
  <TotalTime>23681</TotalTime>
  <Words>2424</Words>
  <Application>Microsoft Office PowerPoint</Application>
  <PresentationFormat>Custom</PresentationFormat>
  <Paragraphs>172</Paragraphs>
  <Slides>21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Copperplate Gothic Bold</vt:lpstr>
      <vt:lpstr>Open Sans</vt:lpstr>
      <vt:lpstr>Office Theme</vt:lpstr>
      <vt:lpstr>Membership Retention  DD’s Getting Involved</vt:lpstr>
      <vt:lpstr>Introduction/Overview</vt:lpstr>
      <vt:lpstr>The Membership Bucket</vt:lpstr>
      <vt:lpstr>Look into the Mirror</vt:lpstr>
      <vt:lpstr>Look into the Mirror</vt:lpstr>
      <vt:lpstr>Look into the Mirror</vt:lpstr>
      <vt:lpstr>Look into the Mirror</vt:lpstr>
      <vt:lpstr>Look into the Mirror</vt:lpstr>
      <vt:lpstr>Understanding What They Want out of Membership</vt:lpstr>
      <vt:lpstr>Understanding What They Want out of Membership</vt:lpstr>
      <vt:lpstr>There’s Something for Everyone – Find Out What it is</vt:lpstr>
      <vt:lpstr>Develop a Relationship…And Make it Relevant</vt:lpstr>
      <vt:lpstr>Building a Strong Member Communication Process</vt:lpstr>
      <vt:lpstr>Building a Strong Member Communication Process</vt:lpstr>
      <vt:lpstr>A Retention Committee</vt:lpstr>
      <vt:lpstr>Retention Committee Responsibilities</vt:lpstr>
      <vt:lpstr>Managing the ‘Unpaid Dues’ Red Flag</vt:lpstr>
      <vt:lpstr>PowerPoint Presentation</vt:lpstr>
      <vt:lpstr>Oregon Retention Process</vt:lpstr>
      <vt:lpstr>Best Practices For Member Retention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Membership Recruitment</dc:title>
  <dc:creator>Rebecca Lotti</dc:creator>
  <cp:lastModifiedBy>Kish, Robert</cp:lastModifiedBy>
  <cp:revision>1137</cp:revision>
  <cp:lastPrinted>2018-05-29T13:20:21Z</cp:lastPrinted>
  <dcterms:created xsi:type="dcterms:W3CDTF">2017-04-27T11:05:17Z</dcterms:created>
  <dcterms:modified xsi:type="dcterms:W3CDTF">2019-09-11T09:19:25Z</dcterms:modified>
</cp:coreProperties>
</file>