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325" r:id="rId2"/>
    <p:sldId id="389" r:id="rId3"/>
    <p:sldId id="326" r:id="rId4"/>
    <p:sldId id="388" r:id="rId5"/>
    <p:sldId id="390" r:id="rId6"/>
    <p:sldId id="327" r:id="rId7"/>
    <p:sldId id="256" r:id="rId8"/>
    <p:sldId id="260" r:id="rId9"/>
    <p:sldId id="261" r:id="rId10"/>
    <p:sldId id="262" r:id="rId11"/>
    <p:sldId id="257" r:id="rId12"/>
    <p:sldId id="266" r:id="rId13"/>
    <p:sldId id="264" r:id="rId14"/>
    <p:sldId id="258" r:id="rId15"/>
    <p:sldId id="330" r:id="rId16"/>
    <p:sldId id="331" r:id="rId17"/>
    <p:sldId id="342" r:id="rId18"/>
    <p:sldId id="343" r:id="rId19"/>
    <p:sldId id="332" r:id="rId20"/>
    <p:sldId id="344" r:id="rId21"/>
    <p:sldId id="345" r:id="rId22"/>
    <p:sldId id="334" r:id="rId23"/>
    <p:sldId id="335" r:id="rId24"/>
    <p:sldId id="259" r:id="rId25"/>
    <p:sldId id="346" r:id="rId26"/>
    <p:sldId id="347" r:id="rId27"/>
    <p:sldId id="348" r:id="rId28"/>
    <p:sldId id="349" r:id="rId29"/>
    <p:sldId id="328" r:id="rId30"/>
    <p:sldId id="265" r:id="rId31"/>
    <p:sldId id="305" r:id="rId32"/>
    <p:sldId id="317" r:id="rId33"/>
    <p:sldId id="319" r:id="rId34"/>
    <p:sldId id="320" r:id="rId35"/>
    <p:sldId id="321" r:id="rId36"/>
    <p:sldId id="381" r:id="rId37"/>
    <p:sldId id="382" r:id="rId38"/>
    <p:sldId id="269" r:id="rId39"/>
    <p:sldId id="312" r:id="rId40"/>
    <p:sldId id="324" r:id="rId41"/>
    <p:sldId id="322" r:id="rId42"/>
    <p:sldId id="271" r:id="rId43"/>
    <p:sldId id="386" r:id="rId44"/>
    <p:sldId id="387" r:id="rId45"/>
    <p:sldId id="272" r:id="rId46"/>
    <p:sldId id="323" r:id="rId47"/>
    <p:sldId id="280" r:id="rId48"/>
    <p:sldId id="379" r:id="rId49"/>
    <p:sldId id="383" r:id="rId50"/>
    <p:sldId id="384" r:id="rId51"/>
    <p:sldId id="282" r:id="rId52"/>
    <p:sldId id="283" r:id="rId53"/>
    <p:sldId id="286" r:id="rId54"/>
    <p:sldId id="287" r:id="rId55"/>
    <p:sldId id="288" r:id="rId56"/>
    <p:sldId id="289" r:id="rId57"/>
    <p:sldId id="290" r:id="rId58"/>
    <p:sldId id="291" r:id="rId59"/>
    <p:sldId id="303" r:id="rId60"/>
    <p:sldId id="306" r:id="rId61"/>
    <p:sldId id="368" r:id="rId62"/>
    <p:sldId id="367" r:id="rId63"/>
    <p:sldId id="370" r:id="rId64"/>
    <p:sldId id="371" r:id="rId65"/>
    <p:sldId id="313" r:id="rId66"/>
    <p:sldId id="308" r:id="rId67"/>
    <p:sldId id="310" r:id="rId68"/>
    <p:sldId id="263" r:id="rId69"/>
    <p:sldId id="307" r:id="rId70"/>
    <p:sldId id="302" r:id="rId71"/>
    <p:sldId id="372" r:id="rId72"/>
    <p:sldId id="377" r:id="rId73"/>
    <p:sldId id="378" r:id="rId74"/>
    <p:sldId id="355" r:id="rId75"/>
    <p:sldId id="316" r:id="rId76"/>
    <p:sldId id="314" r:id="rId77"/>
    <p:sldId id="311" r:id="rId78"/>
    <p:sldId id="350" r:id="rId79"/>
    <p:sldId id="315" r:id="rId80"/>
    <p:sldId id="270" r:id="rId81"/>
    <p:sldId id="380" r:id="rId82"/>
    <p:sldId id="353" r:id="rId83"/>
    <p:sldId id="352" r:id="rId84"/>
    <p:sldId id="354" r:id="rId85"/>
    <p:sldId id="360" r:id="rId86"/>
    <p:sldId id="362" r:id="rId87"/>
    <p:sldId id="359" r:id="rId88"/>
    <p:sldId id="365" r:id="rId89"/>
    <p:sldId id="356" r:id="rId90"/>
    <p:sldId id="357" r:id="rId91"/>
    <p:sldId id="358" r:id="rId92"/>
    <p:sldId id="364" r:id="rId93"/>
    <p:sldId id="363" r:id="rId94"/>
    <p:sldId id="296" r:id="rId95"/>
    <p:sldId id="366" r:id="rId96"/>
    <p:sldId id="385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81" d="100"/>
          <a:sy n="81" d="100"/>
        </p:scale>
        <p:origin x="142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56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6C657-23DB-4A82-83F6-9A4210B2869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F92D4-F472-4BC5-B3C2-2844E88425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80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DE67C-7D2B-4EDF-BA6F-8BD66542CDC0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30BBE-0DF6-45A5-9477-DFA1C0D29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Supreme KofC Website </a:t>
            </a:r>
            <a:endParaRPr lang="en-US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5296" t="3226" r="2000" b="70101"/>
          <a:stretch>
            <a:fillRect/>
          </a:stretch>
        </p:blipFill>
        <p:spPr bwMode="auto">
          <a:xfrm>
            <a:off x="5493506" y="2816757"/>
            <a:ext cx="3345694" cy="304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67" t="3226" r="2000"/>
          <a:stretch>
            <a:fillRect/>
          </a:stretch>
        </p:blipFill>
        <p:spPr bwMode="auto">
          <a:xfrm>
            <a:off x="457200" y="990600"/>
            <a:ext cx="5402748" cy="415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599968" y="990600"/>
            <a:ext cx="1462153" cy="131889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899660" y="2309491"/>
            <a:ext cx="1319507" cy="149210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96654" y="5165027"/>
            <a:ext cx="1653468" cy="778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kofc.org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924" t="43333" r="5833" b="2000"/>
          <a:stretch>
            <a:fillRect/>
          </a:stretch>
        </p:blipFill>
        <p:spPr bwMode="auto">
          <a:xfrm>
            <a:off x="0" y="1295400"/>
            <a:ext cx="9144000" cy="346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Subjects </a:t>
            </a:r>
            <a:r>
              <a:rPr lang="en-US" sz="2000" dirty="0" smtClean="0"/>
              <a:t>(cont.)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0833" t="23333" r="1667" b="22000"/>
          <a:stretch>
            <a:fillRect/>
          </a:stretch>
        </p:blipFill>
        <p:spPr bwMode="auto">
          <a:xfrm>
            <a:off x="762000" y="1919039"/>
            <a:ext cx="8001000" cy="47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435" y="1229380"/>
            <a:ext cx="5943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Helps Leaders become "More Effective"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446049" y="304800"/>
            <a:ext cx="6020171" cy="1458951"/>
            <a:chOff x="446049" y="304800"/>
            <a:chExt cx="6020171" cy="1458951"/>
          </a:xfrm>
        </p:grpSpPr>
        <p:sp>
          <p:nvSpPr>
            <p:cNvPr id="8" name="TextBox 7"/>
            <p:cNvSpPr txBox="1"/>
            <p:nvPr/>
          </p:nvSpPr>
          <p:spPr>
            <a:xfrm>
              <a:off x="2641711" y="500742"/>
              <a:ext cx="38245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/>
                <a:t>Fraternal Training</a:t>
              </a:r>
              <a:endParaRPr lang="en-US" sz="4000" dirty="0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2361" t="40444" r="70347" b="47890"/>
            <a:stretch>
              <a:fillRect/>
            </a:stretch>
          </p:blipFill>
          <p:spPr bwMode="auto">
            <a:xfrm>
              <a:off x="446049" y="304800"/>
              <a:ext cx="1458951" cy="1458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7332" t="8667" r="1210" b="25606"/>
          <a:stretch>
            <a:fillRect/>
          </a:stretch>
        </p:blipFill>
        <p:spPr bwMode="auto">
          <a:xfrm>
            <a:off x="4800600" y="1455234"/>
            <a:ext cx="3962400" cy="517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16310" y="2252547"/>
            <a:ext cx="4648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 Council Officer Course    </a:t>
            </a:r>
          </a:p>
          <a:p>
            <a:r>
              <a:rPr lang="en-US" sz="3200" dirty="0" smtClean="0"/>
              <a:t>   Enrollment Status </a:t>
            </a:r>
          </a:p>
          <a:p>
            <a:endParaRPr lang="en-US" sz="1200" dirty="0" smtClean="0"/>
          </a:p>
          <a:p>
            <a:r>
              <a:rPr lang="en-US" sz="3200" dirty="0" smtClean="0"/>
              <a:t>           Where?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 Right-side of Fraternal </a:t>
            </a:r>
          </a:p>
          <a:p>
            <a:r>
              <a:rPr lang="en-US" sz="3200" dirty="0" smtClean="0"/>
              <a:t>    Training page 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446049" y="304800"/>
            <a:ext cx="6020171" cy="1458951"/>
            <a:chOff x="446049" y="304800"/>
            <a:chExt cx="6020171" cy="1458951"/>
          </a:xfrm>
        </p:grpSpPr>
        <p:sp>
          <p:nvSpPr>
            <p:cNvPr id="5" name="TextBox 4"/>
            <p:cNvSpPr txBox="1"/>
            <p:nvPr/>
          </p:nvSpPr>
          <p:spPr>
            <a:xfrm>
              <a:off x="2641711" y="500742"/>
              <a:ext cx="38245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/>
                <a:t>Fraternal Training</a:t>
              </a:r>
              <a:endParaRPr lang="en-US" sz="4000" dirty="0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2361" t="40444" r="70347" b="47890"/>
            <a:stretch>
              <a:fillRect/>
            </a:stretch>
          </p:blipFill>
          <p:spPr bwMode="auto">
            <a:xfrm>
              <a:off x="446049" y="304800"/>
              <a:ext cx="1458951" cy="1458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Oval 8"/>
          <p:cNvSpPr/>
          <p:nvPr/>
        </p:nvSpPr>
        <p:spPr>
          <a:xfrm>
            <a:off x="5747658" y="3145968"/>
            <a:ext cx="1828800" cy="1143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6667" r="3334" b="6000"/>
          <a:stretch>
            <a:fillRect/>
          </a:stretch>
        </p:blipFill>
        <p:spPr bwMode="auto">
          <a:xfrm>
            <a:off x="304799" y="1401354"/>
            <a:ext cx="8686801" cy="483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85348" y="500742"/>
            <a:ext cx="253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GK Training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3858" y="609600"/>
            <a:ext cx="4901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Member Management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666" t="40572" r="61516" b="49143"/>
          <a:stretch>
            <a:fillRect/>
          </a:stretch>
        </p:blipFill>
        <p:spPr bwMode="auto">
          <a:xfrm>
            <a:off x="380999" y="304800"/>
            <a:ext cx="1608667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t="16000" r="1667" b="8000"/>
          <a:stretch>
            <a:fillRect/>
          </a:stretch>
        </p:blipFill>
        <p:spPr bwMode="auto">
          <a:xfrm>
            <a:off x="1676400" y="1981200"/>
            <a:ext cx="6172200" cy="298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6248400" y="4114800"/>
            <a:ext cx="1371600" cy="990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05000" y="4114800"/>
            <a:ext cx="1371600" cy="990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 l="75665" t="78885" r="9198" b="16016"/>
          <a:stretch>
            <a:fillRect/>
          </a:stretch>
        </p:blipFill>
        <p:spPr bwMode="auto">
          <a:xfrm>
            <a:off x="5562600" y="5181600"/>
            <a:ext cx="2895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 l="7284" t="78804" r="78148" b="16016"/>
          <a:stretch>
            <a:fillRect/>
          </a:stretch>
        </p:blipFill>
        <p:spPr bwMode="auto">
          <a:xfrm>
            <a:off x="1143000" y="5181600"/>
            <a:ext cx="27432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3858" y="609600"/>
            <a:ext cx="4901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Member Management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666" t="40572" r="61516" b="49143"/>
          <a:stretch>
            <a:fillRect/>
          </a:stretch>
        </p:blipFill>
        <p:spPr bwMode="auto">
          <a:xfrm>
            <a:off x="380999" y="304800"/>
            <a:ext cx="1608667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333" t="8667" r="4167" b="7333"/>
          <a:stretch>
            <a:fillRect/>
          </a:stretch>
        </p:blipFill>
        <p:spPr bwMode="auto">
          <a:xfrm>
            <a:off x="533399" y="2971800"/>
            <a:ext cx="537028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743200" y="6019800"/>
            <a:ext cx="153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Default Page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3333" t="34395" r="77767" b="17413"/>
          <a:stretch>
            <a:fillRect/>
          </a:stretch>
        </p:blipFill>
        <p:spPr bwMode="auto">
          <a:xfrm>
            <a:off x="6313714" y="3004456"/>
            <a:ext cx="2247141" cy="358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val 14"/>
          <p:cNvSpPr/>
          <p:nvPr/>
        </p:nvSpPr>
        <p:spPr>
          <a:xfrm>
            <a:off x="0" y="3810000"/>
            <a:ext cx="1828800" cy="2133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3333" t="18000" r="5000" b="64667"/>
          <a:stretch>
            <a:fillRect/>
          </a:stretch>
        </p:blipFill>
        <p:spPr bwMode="auto">
          <a:xfrm>
            <a:off x="424544" y="1828800"/>
            <a:ext cx="8229600" cy="97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3276600" y="2286000"/>
            <a:ext cx="1600200" cy="990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5744" y="609600"/>
            <a:ext cx="194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Example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666" t="40572" r="61516" b="49143"/>
          <a:stretch>
            <a:fillRect/>
          </a:stretch>
        </p:blipFill>
        <p:spPr bwMode="auto">
          <a:xfrm>
            <a:off x="380999" y="304800"/>
            <a:ext cx="1608667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3333" t="10000" r="7500" b="35333"/>
          <a:stretch>
            <a:fillRect/>
          </a:stretch>
        </p:blipFill>
        <p:spPr bwMode="auto">
          <a:xfrm>
            <a:off x="298233" y="2148840"/>
            <a:ext cx="855112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1905000" y="4191000"/>
            <a:ext cx="1524000" cy="990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500" t="14667" r="1667" b="26667"/>
          <a:stretch>
            <a:fillRect/>
          </a:stretch>
        </p:blipFill>
        <p:spPr bwMode="auto">
          <a:xfrm>
            <a:off x="152400" y="1981200"/>
            <a:ext cx="8763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905000" y="3657600"/>
            <a:ext cx="2286000" cy="1676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81000" y="304800"/>
            <a:ext cx="5159828" cy="1447800"/>
            <a:chOff x="381000" y="304800"/>
            <a:chExt cx="5159828" cy="1447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1666" t="40572" r="61516" b="49143"/>
            <a:stretch>
              <a:fillRect/>
            </a:stretch>
          </p:blipFill>
          <p:spPr bwMode="auto">
            <a:xfrm>
              <a:off x="381000" y="304800"/>
              <a:ext cx="1608667" cy="1447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3595744" y="609600"/>
              <a:ext cx="19450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/>
                <a:t>Example</a:t>
              </a:r>
              <a:endParaRPr lang="en-US" sz="4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4872" t="8667" r="77239" b="56333"/>
          <a:stretch>
            <a:fillRect/>
          </a:stretch>
        </p:blipFill>
        <p:spPr bwMode="auto">
          <a:xfrm>
            <a:off x="6558280" y="3124200"/>
            <a:ext cx="2514600" cy="307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167" t="8667" r="7500" b="7333"/>
          <a:stretch>
            <a:fillRect/>
          </a:stretch>
        </p:blipFill>
        <p:spPr bwMode="auto">
          <a:xfrm>
            <a:off x="322944" y="1981200"/>
            <a:ext cx="6154056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304800" y="1926770"/>
            <a:ext cx="1295400" cy="533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81000" y="304800"/>
            <a:ext cx="5159828" cy="1447800"/>
            <a:chOff x="381000" y="304800"/>
            <a:chExt cx="5159828" cy="14478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1666" t="40572" r="61516" b="49143"/>
            <a:stretch>
              <a:fillRect/>
            </a:stretch>
          </p:blipFill>
          <p:spPr bwMode="auto">
            <a:xfrm>
              <a:off x="381000" y="304800"/>
              <a:ext cx="1608667" cy="1447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595744" y="609600"/>
              <a:ext cx="19450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smtClean="0"/>
                <a:t>Example</a:t>
              </a:r>
              <a:endParaRPr lang="en-US" sz="4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70854" y="163284"/>
            <a:ext cx="7866746" cy="1295400"/>
            <a:chOff x="870854" y="163284"/>
            <a:chExt cx="7866746" cy="1295400"/>
          </a:xfrm>
        </p:grpSpPr>
        <p:sp>
          <p:nvSpPr>
            <p:cNvPr id="3" name="TextBox 2"/>
            <p:cNvSpPr txBox="1"/>
            <p:nvPr/>
          </p:nvSpPr>
          <p:spPr>
            <a:xfrm>
              <a:off x="1494467" y="370114"/>
              <a:ext cx="7243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Council Administration</a:t>
              </a:r>
              <a:endParaRPr lang="en-US" sz="4000" dirty="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1666" t="40572" r="61516" b="49143"/>
            <a:stretch>
              <a:fillRect/>
            </a:stretch>
          </p:blipFill>
          <p:spPr bwMode="auto">
            <a:xfrm>
              <a:off x="870854" y="163284"/>
              <a:ext cx="1439333" cy="1295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Group 8"/>
          <p:cNvGrpSpPr/>
          <p:nvPr/>
        </p:nvGrpSpPr>
        <p:grpSpPr>
          <a:xfrm>
            <a:off x="381000" y="1752600"/>
            <a:ext cx="8458200" cy="4648200"/>
            <a:chOff x="228600" y="1524000"/>
            <a:chExt cx="8753168" cy="48768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67" t="8667" r="7500" b="11333"/>
            <a:stretch>
              <a:fillRect/>
            </a:stretch>
          </p:blipFill>
          <p:spPr bwMode="auto">
            <a:xfrm>
              <a:off x="228600" y="2590800"/>
              <a:ext cx="6596380" cy="3733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67" t="8667" r="77355" b="37420"/>
            <a:stretch>
              <a:fillRect/>
            </a:stretch>
          </p:blipFill>
          <p:spPr bwMode="auto">
            <a:xfrm>
              <a:off x="6934200" y="2667000"/>
              <a:ext cx="2047568" cy="3733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333" t="18000" r="5000" b="64667"/>
            <a:stretch>
              <a:fillRect/>
            </a:stretch>
          </p:blipFill>
          <p:spPr bwMode="auto">
            <a:xfrm>
              <a:off x="304800" y="1524000"/>
              <a:ext cx="8382000" cy="990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5105400" y="2133600"/>
              <a:ext cx="1981200" cy="4572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0" y="2667000"/>
            <a:ext cx="1981200" cy="762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KofC Homepage</a:t>
            </a:r>
            <a:endParaRPr lang="en-US" sz="4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79097" y="1625275"/>
            <a:ext cx="5948303" cy="5029200"/>
            <a:chOff x="1686050" y="1321450"/>
            <a:chExt cx="5795903" cy="514712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5296" t="3226" r="2000" b="72897"/>
            <a:stretch>
              <a:fillRect/>
            </a:stretch>
          </p:blipFill>
          <p:spPr bwMode="auto">
            <a:xfrm>
              <a:off x="1686050" y="1321450"/>
              <a:ext cx="5707894" cy="464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6019800" y="1981200"/>
              <a:ext cx="1462153" cy="131889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63800" y="5883800"/>
              <a:ext cx="39467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Officers Online Sign In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050" y="906255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Click on Arrow to Select Preferred Language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543800" y="1371600"/>
            <a:ext cx="838200" cy="1295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4467" y="369798"/>
            <a:ext cx="7243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Council Administration</a:t>
            </a:r>
            <a:endParaRPr lang="en-US" sz="4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8480" y="1764254"/>
            <a:ext cx="8072120" cy="4621306"/>
            <a:chOff x="228600" y="334778"/>
            <a:chExt cx="8225878" cy="5151622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2500" t="34544" r="9444" b="35282"/>
            <a:stretch>
              <a:fillRect/>
            </a:stretch>
          </p:blipFill>
          <p:spPr bwMode="auto">
            <a:xfrm>
              <a:off x="2057400" y="3733800"/>
              <a:ext cx="6324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67" t="11333" r="8333" b="19333"/>
            <a:stretch>
              <a:fillRect/>
            </a:stretch>
          </p:blipFill>
          <p:spPr bwMode="auto">
            <a:xfrm>
              <a:off x="453474" y="334778"/>
              <a:ext cx="8001004" cy="3962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3"/>
            <p:cNvSpPr/>
            <p:nvPr/>
          </p:nvSpPr>
          <p:spPr>
            <a:xfrm>
              <a:off x="228600" y="762000"/>
              <a:ext cx="1905000" cy="6858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1666" t="40572" r="61516" b="49143"/>
          <a:stretch>
            <a:fillRect/>
          </a:stretch>
        </p:blipFill>
        <p:spPr bwMode="auto">
          <a:xfrm>
            <a:off x="870858" y="163284"/>
            <a:ext cx="1439333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39486" y="1538510"/>
            <a:ext cx="8675914" cy="4960258"/>
            <a:chOff x="239486" y="1669142"/>
            <a:chExt cx="8675914" cy="4960258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167" t="8667" r="8333" b="14000"/>
            <a:stretch>
              <a:fillRect/>
            </a:stretch>
          </p:blipFill>
          <p:spPr bwMode="auto">
            <a:xfrm>
              <a:off x="239486" y="1669142"/>
              <a:ext cx="6614644" cy="369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2500" t="8667" r="8333" b="28667"/>
            <a:stretch>
              <a:fillRect/>
            </a:stretch>
          </p:blipFill>
          <p:spPr bwMode="auto">
            <a:xfrm>
              <a:off x="1630680" y="3641807"/>
              <a:ext cx="5222174" cy="2987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167" t="10236" r="78333" b="28823"/>
            <a:stretch>
              <a:fillRect/>
            </a:stretch>
          </p:blipFill>
          <p:spPr bwMode="auto">
            <a:xfrm>
              <a:off x="7086600" y="2392679"/>
              <a:ext cx="1828800" cy="39803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870854" y="152400"/>
            <a:ext cx="6714287" cy="1295400"/>
            <a:chOff x="870854" y="152400"/>
            <a:chExt cx="6714287" cy="12954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1666" t="40572" r="61516" b="49143"/>
            <a:stretch>
              <a:fillRect/>
            </a:stretch>
          </p:blipFill>
          <p:spPr bwMode="auto">
            <a:xfrm>
              <a:off x="870854" y="152400"/>
              <a:ext cx="1439333" cy="1295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2667000" y="359228"/>
              <a:ext cx="49181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Council Administration</a:t>
              </a:r>
              <a:endParaRPr lang="en-US" sz="4000" dirty="0"/>
            </a:p>
          </p:txBody>
        </p:sp>
      </p:grpSp>
      <p:sp>
        <p:nvSpPr>
          <p:cNvPr id="14" name="Oval 13"/>
          <p:cNvSpPr/>
          <p:nvPr/>
        </p:nvSpPr>
        <p:spPr>
          <a:xfrm>
            <a:off x="108856" y="2209800"/>
            <a:ext cx="1524000" cy="119614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333" t="8667" r="7500" b="23333"/>
          <a:stretch>
            <a:fillRect/>
          </a:stretch>
        </p:blipFill>
        <p:spPr bwMode="auto">
          <a:xfrm>
            <a:off x="381000" y="1752600"/>
            <a:ext cx="7315200" cy="348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0" y="2057401"/>
            <a:ext cx="1447800" cy="457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3333" t="16098" r="80877" b="57152"/>
          <a:stretch>
            <a:fillRect/>
          </a:stretch>
        </p:blipFill>
        <p:spPr bwMode="auto">
          <a:xfrm>
            <a:off x="6096000" y="3352800"/>
            <a:ext cx="2734734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1666" t="40572" r="61516" b="49143"/>
          <a:stretch>
            <a:fillRect/>
          </a:stretch>
        </p:blipFill>
        <p:spPr bwMode="auto">
          <a:xfrm>
            <a:off x="870854" y="152400"/>
            <a:ext cx="1439333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11286" y="359228"/>
            <a:ext cx="2691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Print Center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477000" y="1600200"/>
            <a:ext cx="1447800" cy="457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3333" t="18000" r="5000" b="64667"/>
          <a:stretch>
            <a:fillRect/>
          </a:stretch>
        </p:blipFill>
        <p:spPr bwMode="auto">
          <a:xfrm>
            <a:off x="304800" y="1727200"/>
            <a:ext cx="83820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1524000" y="2286000"/>
            <a:ext cx="5877560" cy="4155440"/>
            <a:chOff x="1513840" y="2245360"/>
            <a:chExt cx="5877560" cy="415544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0000" t="9333" r="10833" b="4000"/>
            <a:stretch>
              <a:fillRect/>
            </a:stretch>
          </p:blipFill>
          <p:spPr bwMode="auto">
            <a:xfrm>
              <a:off x="2133600" y="2803358"/>
              <a:ext cx="5257800" cy="35974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Oval 13"/>
            <p:cNvSpPr/>
            <p:nvPr/>
          </p:nvSpPr>
          <p:spPr>
            <a:xfrm>
              <a:off x="1513840" y="2245360"/>
              <a:ext cx="1524000" cy="6096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1666" t="40572" r="61516" b="49143"/>
          <a:stretch>
            <a:fillRect/>
          </a:stretch>
        </p:blipFill>
        <p:spPr bwMode="auto">
          <a:xfrm>
            <a:off x="870854" y="152400"/>
            <a:ext cx="1439333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896303" y="359228"/>
            <a:ext cx="3275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Officers Online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1250" t="40666" r="52083" b="48667"/>
          <a:stretch>
            <a:fillRect/>
          </a:stretch>
        </p:blipFill>
        <p:spPr bwMode="auto">
          <a:xfrm>
            <a:off x="914400" y="152400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25486" y="3810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By-laws Online</a:t>
            </a:r>
            <a:endParaRPr lang="en-US" sz="4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04800" y="1785254"/>
            <a:ext cx="8418634" cy="4305300"/>
            <a:chOff x="304800" y="1905000"/>
            <a:chExt cx="8418634" cy="430530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67" t="16666" r="8333" b="14000"/>
            <a:stretch>
              <a:fillRect/>
            </a:stretch>
          </p:blipFill>
          <p:spPr bwMode="auto">
            <a:xfrm>
              <a:off x="4876800" y="3200400"/>
              <a:ext cx="3846634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304800" y="1905000"/>
              <a:ext cx="5715000" cy="2616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dirty="0" smtClean="0"/>
                <a:t>  Tool (site) to:</a:t>
              </a:r>
            </a:p>
            <a:p>
              <a:r>
                <a:rPr lang="en-US" sz="800" dirty="0" smtClean="0"/>
                <a:t>      </a:t>
              </a:r>
            </a:p>
            <a:p>
              <a:r>
                <a:rPr lang="en-US" sz="2200" dirty="0" smtClean="0"/>
                <a:t>        -  Submit New or Revised By-Laws to the  </a:t>
              </a:r>
            </a:p>
            <a:p>
              <a:r>
                <a:rPr lang="en-US" sz="2200" dirty="0" smtClean="0"/>
                <a:t>           Supreme  Advocate for review / approval</a:t>
              </a:r>
            </a:p>
            <a:p>
              <a:endParaRPr lang="en-US" sz="2200" dirty="0" smtClean="0"/>
            </a:p>
            <a:p>
              <a:r>
                <a:rPr lang="en-US" sz="2200" dirty="0" smtClean="0"/>
                <a:t>        -  Submit request for Printing </a:t>
              </a:r>
            </a:p>
            <a:p>
              <a:endParaRPr lang="en-US" sz="2200" dirty="0" smtClean="0"/>
            </a:p>
            <a:p>
              <a:r>
                <a:rPr lang="en-US" sz="2200" dirty="0" smtClean="0"/>
                <a:t>        -  Maintain Historical file </a:t>
              </a:r>
              <a:endParaRPr lang="en-US" sz="2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4495800" y="4724400"/>
              <a:ext cx="1524000" cy="6096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7322" t="81048" r="80297" b="14000"/>
            <a:stretch>
              <a:fillRect/>
            </a:stretch>
          </p:blipFill>
          <p:spPr bwMode="auto">
            <a:xfrm>
              <a:off x="3505200" y="5638800"/>
              <a:ext cx="22860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36667" r="11667" b="34000"/>
          <a:stretch>
            <a:fillRect/>
          </a:stretch>
        </p:blipFill>
        <p:spPr bwMode="auto">
          <a:xfrm>
            <a:off x="124691" y="1219200"/>
            <a:ext cx="879070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313452" y="97974"/>
            <a:ext cx="6517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Officers Online - Membership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3581400"/>
            <a:ext cx="7983981" cy="2331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                           Reflects:</a:t>
            </a:r>
          </a:p>
          <a:p>
            <a:endParaRPr lang="en-US" sz="1050" dirty="0" smtClean="0"/>
          </a:p>
          <a:p>
            <a:pPr>
              <a:spcBef>
                <a:spcPts val="600"/>
              </a:spcBef>
            </a:pPr>
            <a:r>
              <a:rPr lang="en-US" sz="2400" dirty="0" smtClean="0"/>
              <a:t>      -  Council's Recruiting Goal / Progress during Fraternal Year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-  Insurance Goal / Progress during Fraternal Year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-  Council's Membership / Changes</a:t>
            </a:r>
          </a:p>
          <a:p>
            <a:r>
              <a:rPr lang="en-US" sz="2400" dirty="0" smtClean="0"/>
              <a:t>      </a:t>
            </a:r>
            <a:endParaRPr lang="en-US" sz="2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10926" t="37753" r="77531" b="56815"/>
          <a:stretch>
            <a:fillRect/>
          </a:stretch>
        </p:blipFill>
        <p:spPr bwMode="auto">
          <a:xfrm>
            <a:off x="762000" y="3581400"/>
            <a:ext cx="181356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31888" y="97974"/>
            <a:ext cx="5280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Officers Online - Reports</a:t>
            </a:r>
            <a:endParaRPr lang="en-US"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8667" r="7500" b="10000"/>
          <a:stretch>
            <a:fillRect/>
          </a:stretch>
        </p:blipFill>
        <p:spPr bwMode="auto">
          <a:xfrm>
            <a:off x="320040" y="990600"/>
            <a:ext cx="8525657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76200" y="4800600"/>
            <a:ext cx="2057400" cy="1600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10000" r="7500" b="7333"/>
          <a:stretch>
            <a:fillRect/>
          </a:stretch>
        </p:blipFill>
        <p:spPr bwMode="auto">
          <a:xfrm>
            <a:off x="228600" y="1143000"/>
            <a:ext cx="580717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5410200" y="2514600"/>
            <a:ext cx="685800" cy="838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4222" t="22859" r="7500" b="55096"/>
          <a:stretch>
            <a:fillRect/>
          </a:stretch>
        </p:blipFill>
        <p:spPr bwMode="auto">
          <a:xfrm>
            <a:off x="6308931" y="1295401"/>
            <a:ext cx="2530269" cy="4211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6629400" y="2895600"/>
            <a:ext cx="1676400" cy="1600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H="1">
            <a:off x="5410200" y="4261456"/>
            <a:ext cx="1464703" cy="99634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" y="5257800"/>
            <a:ext cx="5858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Indicates it can be completed Online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Officers Online - Forms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167" t="34000" r="7500" b="31333"/>
          <a:stretch>
            <a:fillRect/>
          </a:stretch>
        </p:blipFill>
        <p:spPr bwMode="auto">
          <a:xfrm>
            <a:off x="271305" y="1012364"/>
            <a:ext cx="869852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1001474" y="3058880"/>
            <a:ext cx="7158178" cy="4074110"/>
            <a:chOff x="1947633" y="3404320"/>
            <a:chExt cx="7158178" cy="4074110"/>
          </a:xfrm>
        </p:grpSpPr>
        <p:sp>
          <p:nvSpPr>
            <p:cNvPr id="8" name="TextBox 7"/>
            <p:cNvSpPr txBox="1"/>
            <p:nvPr/>
          </p:nvSpPr>
          <p:spPr>
            <a:xfrm>
              <a:off x="1947633" y="3469640"/>
              <a:ext cx="7158178" cy="4008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dirty="0" smtClean="0"/>
                <a:t>                           Displays:</a:t>
              </a:r>
            </a:p>
            <a:p>
              <a:r>
                <a:rPr lang="en-US" sz="200" dirty="0" smtClean="0"/>
                <a:t> </a:t>
              </a:r>
              <a:endParaRPr lang="en-US" sz="800" dirty="0" smtClean="0"/>
            </a:p>
            <a:p>
              <a:pPr>
                <a:spcBef>
                  <a:spcPts val="400"/>
                </a:spcBef>
              </a:pPr>
              <a:r>
                <a:rPr lang="en-US" sz="2400" dirty="0" smtClean="0"/>
                <a:t>      -  District Deputy Reports - 2012 till present </a:t>
              </a:r>
            </a:p>
            <a:p>
              <a:pPr>
                <a:spcBef>
                  <a:spcPts val="400"/>
                </a:spcBef>
              </a:pPr>
              <a:r>
                <a:rPr lang="en-US" sz="2400" dirty="0" smtClean="0"/>
                <a:t>      -  </a:t>
              </a:r>
              <a:r>
                <a:rPr lang="en-US" sz="2400" dirty="0" err="1" smtClean="0"/>
                <a:t>Knightline</a:t>
              </a:r>
              <a:r>
                <a:rPr lang="en-US" sz="2400" dirty="0" smtClean="0"/>
                <a:t> - 2012 till present</a:t>
              </a:r>
            </a:p>
            <a:p>
              <a:pPr>
                <a:spcBef>
                  <a:spcPts val="400"/>
                </a:spcBef>
              </a:pPr>
              <a:r>
                <a:rPr lang="en-US" sz="2400" dirty="0" smtClean="0"/>
                <a:t>      - 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Leadership Handbooks  </a:t>
              </a:r>
            </a:p>
            <a:p>
              <a:pPr>
                <a:spcBef>
                  <a:spcPts val="300"/>
                </a:spcBef>
              </a:pPr>
              <a:r>
                <a:rPr lang="en-US" sz="2200" dirty="0" smtClean="0"/>
                <a:t>               --  Chaplain’s Handbook       -- District Deputy's Guide</a:t>
              </a:r>
            </a:p>
            <a:p>
              <a:pPr>
                <a:spcBef>
                  <a:spcPts val="300"/>
                </a:spcBef>
              </a:pPr>
              <a:r>
                <a:rPr lang="en-US" sz="2200" dirty="0" smtClean="0"/>
                <a:t>               --  Grand Knight's Guide       -- Leadership Resources</a:t>
              </a:r>
            </a:p>
            <a:p>
              <a:pPr>
                <a:spcBef>
                  <a:spcPts val="300"/>
                </a:spcBef>
              </a:pPr>
              <a:r>
                <a:rPr lang="en-US" sz="2200" dirty="0" smtClean="0"/>
                <a:t>               --  Financial Secretary's Guide </a:t>
              </a:r>
            </a:p>
            <a:p>
              <a:pPr>
                <a:spcBef>
                  <a:spcPts val="300"/>
                </a:spcBef>
              </a:pPr>
              <a:r>
                <a:rPr lang="en-US" sz="2200" dirty="0" smtClean="0"/>
                <a:t>               --  Faithful Comptroller Handbook </a:t>
              </a:r>
            </a:p>
            <a:p>
              <a:pPr>
                <a:spcBef>
                  <a:spcPts val="300"/>
                </a:spcBef>
              </a:pPr>
              <a:r>
                <a:rPr lang="en-US" sz="2200" dirty="0" smtClean="0"/>
                <a:t>               --  Vocations Handbook</a:t>
              </a:r>
            </a:p>
            <a:p>
              <a:r>
                <a:rPr lang="en-US" sz="2400" dirty="0" smtClean="0"/>
                <a:t>   </a:t>
              </a:r>
              <a:endParaRPr lang="en-US" sz="2400" dirty="0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917" t="34000" r="57024" b="61048"/>
            <a:stretch>
              <a:fillRect/>
            </a:stretch>
          </p:blipFill>
          <p:spPr bwMode="auto">
            <a:xfrm>
              <a:off x="2195287" y="3404320"/>
              <a:ext cx="1744442" cy="536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Officers Online - Publications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1666" t="33502" r="32147" b="25955"/>
          <a:stretch>
            <a:fillRect/>
          </a:stretch>
        </p:blipFill>
        <p:spPr bwMode="auto">
          <a:xfrm>
            <a:off x="228600" y="1047750"/>
            <a:ext cx="8686800" cy="3981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Resource Guides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91440"/>
            <a:ext cx="3542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Log-in Webpage</a:t>
            </a:r>
            <a:endParaRPr lang="en-US" sz="4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19200" y="934720"/>
            <a:ext cx="6629400" cy="5694680"/>
            <a:chOff x="1219200" y="934720"/>
            <a:chExt cx="6629400" cy="569468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7361" t="8889" r="20139" b="6667"/>
            <a:stretch>
              <a:fillRect/>
            </a:stretch>
          </p:blipFill>
          <p:spPr bwMode="auto">
            <a:xfrm>
              <a:off x="1447800" y="934720"/>
              <a:ext cx="6400800" cy="540512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Oval 3"/>
            <p:cNvSpPr/>
            <p:nvPr/>
          </p:nvSpPr>
          <p:spPr>
            <a:xfrm>
              <a:off x="1219200" y="5638800"/>
              <a:ext cx="1371600" cy="99060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133" t="28008" r="58154" b="39412"/>
          <a:stretch>
            <a:fillRect/>
          </a:stretch>
        </p:blipFill>
        <p:spPr bwMode="auto">
          <a:xfrm>
            <a:off x="5029200" y="1143000"/>
            <a:ext cx="3733800" cy="481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1371600"/>
            <a:ext cx="50292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Provides overview of GK's Roles / </a:t>
            </a:r>
          </a:p>
          <a:p>
            <a:r>
              <a:rPr lang="en-US" sz="2400" dirty="0" smtClean="0"/>
              <a:t>    Responsibilities</a:t>
            </a:r>
          </a:p>
          <a:p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Defines 10 keys to Success</a:t>
            </a:r>
          </a:p>
          <a:p>
            <a:r>
              <a:rPr lang="en-US" sz="2200" dirty="0" smtClean="0"/>
              <a:t>	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Use </a:t>
            </a:r>
            <a:r>
              <a:rPr lang="en-US" sz="2400" b="1" dirty="0" smtClean="0">
                <a:solidFill>
                  <a:srgbClr val="0000FF"/>
                </a:solidFill>
              </a:rPr>
              <a:t>in conjunction </a:t>
            </a:r>
            <a:r>
              <a:rPr lang="en-US" sz="2400" dirty="0" smtClean="0"/>
              <a:t>with:</a:t>
            </a:r>
          </a:p>
          <a:p>
            <a:r>
              <a:rPr lang="en-US" sz="400" dirty="0" smtClean="0"/>
              <a:t>       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       -  </a:t>
            </a:r>
            <a:r>
              <a:rPr lang="en-US" sz="2200" b="1" dirty="0" smtClean="0">
                <a:solidFill>
                  <a:srgbClr val="0000FF"/>
                </a:solidFill>
              </a:rPr>
              <a:t>Knights of Columbus Leadership </a:t>
            </a:r>
          </a:p>
          <a:p>
            <a:pPr lvl="1"/>
            <a:r>
              <a:rPr lang="en-US" sz="2200" b="1" dirty="0" smtClean="0">
                <a:solidFill>
                  <a:srgbClr val="0000FF"/>
                </a:solidFill>
              </a:rPr>
              <a:t>   Resources Handbook </a:t>
            </a:r>
            <a:r>
              <a:rPr lang="en-US" sz="2200" dirty="0" smtClean="0"/>
              <a:t>(#5093)</a:t>
            </a:r>
          </a:p>
          <a:p>
            <a:endParaRPr lang="en-US" sz="1100" dirty="0" smtClean="0"/>
          </a:p>
          <a:p>
            <a:r>
              <a:rPr lang="en-US" sz="2200" dirty="0" smtClean="0"/>
              <a:t>       -  </a:t>
            </a:r>
            <a:r>
              <a:rPr lang="en-US" sz="2200" b="1" dirty="0" smtClean="0"/>
              <a:t>Method of Conducting Council </a:t>
            </a:r>
          </a:p>
          <a:p>
            <a:pPr lvl="1"/>
            <a:r>
              <a:rPr lang="en-US" sz="2200" b="1" dirty="0" smtClean="0"/>
              <a:t>   Meetings Book </a:t>
            </a:r>
            <a:r>
              <a:rPr lang="en-US" sz="2200" dirty="0" smtClean="0"/>
              <a:t>(#10318) </a:t>
            </a:r>
          </a:p>
          <a:p>
            <a:pPr lvl="1"/>
            <a:endParaRPr lang="en-US" sz="400" dirty="0" smtClean="0"/>
          </a:p>
          <a:p>
            <a:pPr>
              <a:spcBef>
                <a:spcPts val="600"/>
              </a:spcBef>
            </a:pPr>
            <a:r>
              <a:rPr lang="en-US" sz="2200" dirty="0" smtClean="0"/>
              <a:t>      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6559121" y="5924490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#5085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GK's Guide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10 Keys to Success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62053" y="936170"/>
            <a:ext cx="9372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1.  Strive to earn Star Council award</a:t>
            </a:r>
          </a:p>
          <a:p>
            <a:endParaRPr lang="en-US" sz="600" dirty="0" smtClean="0"/>
          </a:p>
          <a:p>
            <a:r>
              <a:rPr lang="en-US" sz="2500" dirty="0" smtClean="0"/>
              <a:t>2.  Be the "go to Charitable Organization" in your parish, community</a:t>
            </a:r>
          </a:p>
          <a:p>
            <a:endParaRPr lang="en-US" sz="600" dirty="0" smtClean="0"/>
          </a:p>
          <a:p>
            <a:r>
              <a:rPr lang="en-US" sz="2500" dirty="0" smtClean="0"/>
              <a:t>3.  Offer membership and its benefits to all eligible Catholic men </a:t>
            </a:r>
          </a:p>
          <a:p>
            <a:r>
              <a:rPr lang="en-US" sz="2500" dirty="0" smtClean="0"/>
              <a:t>     and conduct 1st Degree ceremonies on a frequent basis</a:t>
            </a:r>
          </a:p>
          <a:p>
            <a:endParaRPr lang="en-US" sz="600" dirty="0" smtClean="0"/>
          </a:p>
          <a:p>
            <a:r>
              <a:rPr lang="en-US" sz="2500" dirty="0" smtClean="0"/>
              <a:t>4.  Promote KofC Insurance</a:t>
            </a:r>
          </a:p>
          <a:p>
            <a:endParaRPr lang="en-US" sz="600" dirty="0" smtClean="0"/>
          </a:p>
          <a:p>
            <a:r>
              <a:rPr lang="en-US" sz="2500" dirty="0" smtClean="0"/>
              <a:t>5.  Set goals, Evaluate performance, and Plan for future</a:t>
            </a:r>
          </a:p>
          <a:p>
            <a:endParaRPr lang="en-US" sz="600" dirty="0" smtClean="0"/>
          </a:p>
          <a:p>
            <a:r>
              <a:rPr lang="en-US" sz="2500" dirty="0" smtClean="0"/>
              <a:t>6.  Enlist Pastor's support and Develop relationships with </a:t>
            </a:r>
          </a:p>
          <a:p>
            <a:r>
              <a:rPr lang="en-US" sz="2500" dirty="0" smtClean="0"/>
              <a:t>     community organizations</a:t>
            </a:r>
          </a:p>
          <a:p>
            <a:endParaRPr lang="en-US" sz="600" dirty="0" smtClean="0"/>
          </a:p>
          <a:p>
            <a:r>
              <a:rPr lang="en-US" sz="2500" dirty="0" smtClean="0"/>
              <a:t>7.  Share responsibilities</a:t>
            </a:r>
          </a:p>
          <a:p>
            <a:endParaRPr lang="en-US" sz="600" dirty="0" smtClean="0"/>
          </a:p>
          <a:p>
            <a:r>
              <a:rPr lang="en-US" sz="2500" dirty="0" smtClean="0"/>
              <a:t>8.  Use Council and Officer meetings to Brainstorm / Plan projects</a:t>
            </a:r>
          </a:p>
          <a:p>
            <a:endParaRPr lang="en-US" sz="600" dirty="0" smtClean="0"/>
          </a:p>
          <a:p>
            <a:r>
              <a:rPr lang="en-US" sz="2500" dirty="0" smtClean="0"/>
              <a:t>9.  Create atmosphere where all Members are Welcome and Valued</a:t>
            </a:r>
          </a:p>
          <a:p>
            <a:endParaRPr lang="en-US" sz="600" dirty="0" smtClean="0"/>
          </a:p>
          <a:p>
            <a:r>
              <a:rPr lang="en-US" sz="2500" dirty="0" smtClean="0"/>
              <a:t>10. Communicate Regularly with Members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167" t="28667" r="54167" b="27333"/>
          <a:stretch>
            <a:fillRect/>
          </a:stretch>
        </p:blipFill>
        <p:spPr bwMode="auto">
          <a:xfrm>
            <a:off x="5937727" y="1524000"/>
            <a:ext cx="2986967" cy="379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2845" y="999892"/>
            <a:ext cx="571500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Comprised of: </a:t>
            </a:r>
          </a:p>
          <a:p>
            <a:pPr>
              <a:buFont typeface="Arial" pitchFamily="34" charset="0"/>
              <a:buChar char="•"/>
            </a:pPr>
            <a:endParaRPr lang="en-US" sz="400" dirty="0" smtClean="0"/>
          </a:p>
          <a:p>
            <a:pPr lvl="1"/>
            <a:r>
              <a:rPr lang="en-US" sz="2400" dirty="0" smtClean="0"/>
              <a:t>-  Fr McGivney Award </a:t>
            </a:r>
          </a:p>
          <a:p>
            <a:pPr lvl="1"/>
            <a:r>
              <a:rPr lang="en-US" sz="2400" dirty="0" smtClean="0"/>
              <a:t>-  Founders' Award </a:t>
            </a:r>
          </a:p>
          <a:p>
            <a:pPr lvl="1"/>
            <a:r>
              <a:rPr lang="en-US" sz="2400" dirty="0" smtClean="0"/>
              <a:t>-  Columbian Award </a:t>
            </a:r>
          </a:p>
          <a:p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To Earn you Must Submit:</a:t>
            </a:r>
          </a:p>
          <a:p>
            <a:endParaRPr lang="en-US" sz="400" dirty="0" smtClean="0"/>
          </a:p>
          <a:p>
            <a:r>
              <a:rPr lang="en-US" sz="2000" dirty="0" smtClean="0"/>
              <a:t>       -  Service Program Personnel Report </a:t>
            </a:r>
          </a:p>
          <a:p>
            <a:r>
              <a:rPr lang="en-US" sz="2000" dirty="0" smtClean="0"/>
              <a:t>          (#365) due August 1st</a:t>
            </a:r>
          </a:p>
          <a:p>
            <a:endParaRPr lang="en-US" sz="200" dirty="0" smtClean="0"/>
          </a:p>
          <a:p>
            <a:r>
              <a:rPr lang="en-US" sz="2000" dirty="0" smtClean="0"/>
              <a:t>      -  Annual Survey of Fraternal Activity </a:t>
            </a:r>
          </a:p>
          <a:p>
            <a:r>
              <a:rPr lang="en-US" sz="2000" dirty="0" smtClean="0"/>
              <a:t>         (#1728) Due January 31st </a:t>
            </a:r>
          </a:p>
          <a:p>
            <a:endParaRPr lang="en-US" sz="200" dirty="0" smtClean="0"/>
          </a:p>
          <a:p>
            <a:r>
              <a:rPr lang="en-US" sz="2000" dirty="0" smtClean="0"/>
              <a:t>      -  Columbian Award Application (#SP7)  </a:t>
            </a:r>
          </a:p>
          <a:p>
            <a:r>
              <a:rPr lang="en-US" sz="2000" dirty="0" smtClean="0"/>
              <a:t>          Due June 30th </a:t>
            </a:r>
          </a:p>
          <a:p>
            <a:r>
              <a:rPr lang="en-US" sz="200" dirty="0" smtClean="0"/>
              <a:t>	</a:t>
            </a:r>
          </a:p>
          <a:p>
            <a:r>
              <a:rPr lang="en-US" sz="2000" dirty="0" smtClean="0"/>
              <a:t>      -  Remain in good standing with Supreme </a:t>
            </a:r>
          </a:p>
          <a:p>
            <a:r>
              <a:rPr lang="en-US" sz="2000" dirty="0" smtClean="0"/>
              <a:t>         Council Assessments</a:t>
            </a:r>
          </a:p>
          <a:p>
            <a:r>
              <a:rPr lang="en-US" sz="2000" dirty="0" smtClean="0"/>
              <a:t>      -  </a:t>
            </a:r>
            <a:r>
              <a:rPr lang="en-US" sz="2000" dirty="0" smtClean="0">
                <a:solidFill>
                  <a:srgbClr val="FF0000"/>
                </a:solidFill>
              </a:rPr>
              <a:t>*New! </a:t>
            </a:r>
            <a:r>
              <a:rPr lang="en-US" sz="2000" b="1" dirty="0" smtClean="0">
                <a:solidFill>
                  <a:srgbClr val="0000FF"/>
                </a:solidFill>
              </a:rPr>
              <a:t>Ensure "Designated Members" 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          Complete Safe Environment Training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     (In most cases GK and Youth Director)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1st Key - Pursue Earning Star Council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751" y="1066800"/>
            <a:ext cx="8686800" cy="4525963"/>
          </a:xfrm>
        </p:spPr>
        <p:txBody>
          <a:bodyPr>
            <a:noAutofit/>
          </a:bodyPr>
          <a:lstStyle/>
          <a:p>
            <a:r>
              <a:rPr lang="en-US" sz="2500" dirty="0" smtClean="0"/>
              <a:t>Growth = Membership Increases over Membership Losses</a:t>
            </a:r>
          </a:p>
          <a:p>
            <a:pPr>
              <a:buNone/>
            </a:pPr>
            <a:r>
              <a:rPr lang="en-US" sz="200" dirty="0" smtClean="0"/>
              <a:t> </a:t>
            </a:r>
          </a:p>
          <a:p>
            <a:r>
              <a:rPr lang="en-US" sz="2500" dirty="0" smtClean="0"/>
              <a:t>Losses that count against your Council's quota:</a:t>
            </a:r>
          </a:p>
          <a:p>
            <a:pPr>
              <a:buNone/>
            </a:pPr>
            <a:r>
              <a:rPr lang="en-US" sz="2400" dirty="0" smtClean="0"/>
              <a:t>         </a:t>
            </a:r>
            <a:r>
              <a:rPr lang="en-US" sz="2500" dirty="0" smtClean="0"/>
              <a:t>-  </a:t>
            </a:r>
            <a:r>
              <a:rPr lang="en-US" sz="2400" dirty="0" smtClean="0"/>
              <a:t>Member Suspension or Withdrawal</a:t>
            </a:r>
          </a:p>
          <a:p>
            <a:pPr>
              <a:buNone/>
            </a:pPr>
            <a:endParaRPr lang="en-US" sz="700" dirty="0" smtClean="0"/>
          </a:p>
          <a:p>
            <a:r>
              <a:rPr lang="en-US" sz="2500" b="1" dirty="0" smtClean="0"/>
              <a:t>"To Attain" </a:t>
            </a:r>
            <a:r>
              <a:rPr lang="en-US" sz="2500" dirty="0" smtClean="0"/>
              <a:t>Fr McGivney Award </a:t>
            </a:r>
          </a:p>
          <a:p>
            <a:pPr>
              <a:buNone/>
            </a:pPr>
            <a:r>
              <a:rPr lang="en-US" sz="2500" dirty="0" smtClean="0"/>
              <a:t>      </a:t>
            </a:r>
            <a:r>
              <a:rPr lang="en-US" sz="2400" dirty="0" smtClean="0"/>
              <a:t>-  Recruit 7% of current Membership as of July 1st 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                                                or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      -  4 New Members minimum (whichever greater)</a:t>
            </a:r>
          </a:p>
          <a:p>
            <a:pPr>
              <a:buNone/>
            </a:pPr>
            <a:r>
              <a:rPr lang="en-US" sz="2500" dirty="0" smtClean="0"/>
              <a:t>      -  And Submit: </a:t>
            </a:r>
          </a:p>
          <a:p>
            <a:pPr>
              <a:buNone/>
            </a:pPr>
            <a:r>
              <a:rPr lang="en-US" sz="2200" dirty="0" smtClean="0"/>
              <a:t>             -- Service Program Personnel Report (#365) -  1 August </a:t>
            </a:r>
          </a:p>
          <a:p>
            <a:pPr>
              <a:buNone/>
            </a:pPr>
            <a:r>
              <a:rPr lang="en-US" sz="2200" dirty="0" smtClean="0"/>
              <a:t>             -- Annual Survey of Fraternal Activity (#1728) - January </a:t>
            </a:r>
            <a:r>
              <a:rPr lang="en-US" sz="2500" dirty="0" smtClean="0"/>
              <a:t>31</a:t>
            </a:r>
          </a:p>
          <a:p>
            <a:pPr>
              <a:buNone/>
            </a:pPr>
            <a:endParaRPr lang="en-US" sz="200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en-US" sz="2500" dirty="0" smtClean="0"/>
              <a:t>      -  </a:t>
            </a:r>
            <a:r>
              <a:rPr lang="en-US" sz="2500" dirty="0" smtClean="0">
                <a:solidFill>
                  <a:prstClr val="black"/>
                </a:solidFill>
              </a:rPr>
              <a:t>Remain in good standing with Supreme Council Assessments</a:t>
            </a:r>
            <a:r>
              <a:rPr lang="en-US" sz="2500" dirty="0" smtClean="0"/>
              <a:t>  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Fr McGivney Award (Membership)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65" y="1045028"/>
            <a:ext cx="8991600" cy="4525963"/>
          </a:xfrm>
        </p:spPr>
        <p:txBody>
          <a:bodyPr>
            <a:noAutofit/>
          </a:bodyPr>
          <a:lstStyle/>
          <a:p>
            <a:r>
              <a:rPr lang="en-US" sz="2600" dirty="0" smtClean="0"/>
              <a:t>Quota is 2.5% Increase in Insurance membership</a:t>
            </a:r>
          </a:p>
          <a:p>
            <a:pPr>
              <a:buNone/>
            </a:pPr>
            <a:r>
              <a:rPr lang="en-US" sz="2500" dirty="0" smtClean="0"/>
              <a:t>          -  Minimum is 3</a:t>
            </a:r>
          </a:p>
          <a:p>
            <a:pPr>
              <a:buNone/>
            </a:pPr>
            <a:r>
              <a:rPr lang="en-US" sz="2500" dirty="0" smtClean="0"/>
              <a:t>          -  Maximum is 18</a:t>
            </a:r>
          </a:p>
          <a:p>
            <a:endParaRPr lang="en-US" sz="800" dirty="0" smtClean="0"/>
          </a:p>
          <a:p>
            <a:r>
              <a:rPr lang="en-US" sz="2600" b="1" dirty="0" smtClean="0"/>
              <a:t>"To Attain" </a:t>
            </a:r>
            <a:r>
              <a:rPr lang="en-US" sz="2600" dirty="0" smtClean="0"/>
              <a:t>Founders' Award</a:t>
            </a:r>
          </a:p>
          <a:p>
            <a:pPr lvl="1">
              <a:buNone/>
            </a:pPr>
            <a:r>
              <a:rPr lang="en-US" sz="2500" dirty="0" smtClean="0"/>
              <a:t>   -  Meet Insurance Goal</a:t>
            </a:r>
          </a:p>
          <a:p>
            <a:pPr>
              <a:buNone/>
            </a:pPr>
            <a:r>
              <a:rPr lang="en-US" sz="2500" dirty="0" smtClean="0"/>
              <a:t>         -  Submit</a:t>
            </a:r>
            <a:r>
              <a:rPr lang="en-US" sz="2600" dirty="0" smtClean="0"/>
              <a:t>:</a:t>
            </a:r>
          </a:p>
          <a:p>
            <a:pPr>
              <a:buNone/>
            </a:pPr>
            <a:r>
              <a:rPr lang="en-US" sz="2400" dirty="0" smtClean="0"/>
              <a:t>              1) Service Program Personnel Report (#365) - August 1</a:t>
            </a:r>
          </a:p>
          <a:p>
            <a:pPr>
              <a:buNone/>
            </a:pPr>
            <a:r>
              <a:rPr lang="en-US" sz="2400" dirty="0" smtClean="0"/>
              <a:t>              2) Annual Survey of Fraternal Activity (#1728) - January 31 </a:t>
            </a:r>
          </a:p>
          <a:p>
            <a:pPr>
              <a:buNone/>
            </a:pPr>
            <a:r>
              <a:rPr lang="en-US" sz="2500" dirty="0" smtClean="0"/>
              <a:t>         -  </a:t>
            </a:r>
            <a:r>
              <a:rPr lang="en-US" sz="2500" dirty="0" smtClean="0">
                <a:solidFill>
                  <a:prstClr val="black"/>
                </a:solidFill>
              </a:rPr>
              <a:t>Remain in good standing with Supreme Council Assessments</a:t>
            </a:r>
            <a:r>
              <a:rPr lang="en-US" sz="2500" dirty="0" smtClean="0"/>
              <a:t> </a:t>
            </a:r>
          </a:p>
          <a:p>
            <a:pPr>
              <a:buNone/>
            </a:pP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Founders' Award (Insurance)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5071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 Earn: </a:t>
            </a:r>
          </a:p>
          <a:p>
            <a:pPr>
              <a:spcBef>
                <a:spcPts val="0"/>
              </a:spcBef>
              <a:buNone/>
            </a:pPr>
            <a:r>
              <a:rPr lang="en-US" sz="2300" dirty="0" smtClean="0"/>
              <a:t>        -  Execute 4 activities/programs in each Surge with Service      </a:t>
            </a:r>
          </a:p>
          <a:p>
            <a:pPr>
              <a:spcBef>
                <a:spcPts val="0"/>
              </a:spcBef>
              <a:buNone/>
            </a:pPr>
            <a:r>
              <a:rPr lang="en-US" sz="2300" dirty="0" smtClean="0"/>
              <a:t>            Category (Church, Community, Council, Culture of Life, Family  </a:t>
            </a:r>
          </a:p>
          <a:p>
            <a:pPr>
              <a:spcBef>
                <a:spcPts val="0"/>
              </a:spcBef>
              <a:buNone/>
            </a:pPr>
            <a:r>
              <a:rPr lang="en-US" sz="2300" dirty="0" smtClean="0"/>
              <a:t>            Youth) </a:t>
            </a:r>
            <a:r>
              <a:rPr lang="en-US" sz="2300" b="1" dirty="0" smtClean="0">
                <a:solidFill>
                  <a:srgbClr val="FF0000"/>
                </a:solidFill>
              </a:rPr>
              <a:t>OR</a:t>
            </a:r>
            <a:r>
              <a:rPr lang="en-US" sz="2300" dirty="0" smtClean="0"/>
              <a:t> one Featured Program</a:t>
            </a:r>
          </a:p>
          <a:p>
            <a:pPr>
              <a:buNone/>
            </a:pPr>
            <a:endParaRPr lang="en-US" sz="100" dirty="0" smtClean="0"/>
          </a:p>
          <a:p>
            <a:pPr>
              <a:buNone/>
            </a:pPr>
            <a:r>
              <a:rPr lang="en-US" sz="2200" dirty="0" smtClean="0"/>
              <a:t>               -- Four (4) </a:t>
            </a:r>
            <a:r>
              <a:rPr lang="en-US" sz="2200" dirty="0" err="1" smtClean="0"/>
              <a:t>Pgms</a:t>
            </a:r>
            <a:r>
              <a:rPr lang="en-US" sz="2200" dirty="0" smtClean="0"/>
              <a:t> Must be Designated Domestic Church Activities       </a:t>
            </a:r>
          </a:p>
          <a:p>
            <a:pPr>
              <a:spcBef>
                <a:spcPts val="0"/>
              </a:spcBef>
              <a:buNone/>
            </a:pPr>
            <a:r>
              <a:rPr lang="en-US" sz="2200" dirty="0" smtClean="0"/>
              <a:t>                   e.g.  - </a:t>
            </a:r>
            <a:r>
              <a:rPr lang="en-US" sz="2400" dirty="0" smtClean="0"/>
              <a:t>Renewal of Vows       - Holy Family Prayer </a:t>
            </a:r>
            <a:r>
              <a:rPr lang="en-US" sz="2400" dirty="0" err="1" smtClean="0"/>
              <a:t>Pgm</a:t>
            </a:r>
            <a:r>
              <a:rPr lang="en-US" sz="2400" dirty="0" smtClean="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                          - Food for Families      - Refund Support Vocation </a:t>
            </a:r>
            <a:r>
              <a:rPr lang="en-US" sz="2400" dirty="0" err="1" smtClean="0"/>
              <a:t>Pgm</a:t>
            </a:r>
            <a:r>
              <a:rPr lang="en-US" sz="2400" dirty="0" smtClean="0"/>
              <a:t>                                  	             - Journey to the </a:t>
            </a:r>
            <a:r>
              <a:rPr lang="en-US" sz="2400" dirty="0" err="1" smtClean="0"/>
              <a:t>lnn</a:t>
            </a:r>
            <a:r>
              <a:rPr lang="en-US" sz="2400" dirty="0" smtClean="0"/>
              <a:t>    - 5th Sunday Rosary</a:t>
            </a:r>
          </a:p>
          <a:p>
            <a:pPr>
              <a:spcBef>
                <a:spcPts val="0"/>
              </a:spcBef>
              <a:buNone/>
            </a:pPr>
            <a:endParaRPr lang="en-US" sz="200" dirty="0" smtClean="0"/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        -  Submit:</a:t>
            </a:r>
          </a:p>
          <a:p>
            <a:pPr>
              <a:buNone/>
            </a:pPr>
            <a:r>
              <a:rPr lang="en-US" sz="2300" dirty="0" smtClean="0"/>
              <a:t>              1) Service Program Personnel Report (#365) - August 1</a:t>
            </a:r>
          </a:p>
          <a:p>
            <a:pPr>
              <a:buNone/>
            </a:pPr>
            <a:r>
              <a:rPr lang="en-US" sz="2300" dirty="0" smtClean="0"/>
              <a:t>              2) Annual Survey of Fraternal Activity (#1728) - January 31</a:t>
            </a:r>
          </a:p>
          <a:p>
            <a:pPr>
              <a:buNone/>
            </a:pPr>
            <a:r>
              <a:rPr lang="en-US" sz="2300" dirty="0" smtClean="0"/>
              <a:t>              3) Columbian Award Form SP-7  </a:t>
            </a:r>
          </a:p>
          <a:p>
            <a:pPr>
              <a:buNone/>
            </a:pPr>
            <a:endParaRPr lang="en-US" sz="200" dirty="0" smtClean="0"/>
          </a:p>
          <a:p>
            <a:pPr>
              <a:buNone/>
            </a:pPr>
            <a:r>
              <a:rPr lang="en-US" sz="2400" dirty="0" smtClean="0"/>
              <a:t>        -  </a:t>
            </a:r>
            <a:r>
              <a:rPr lang="en-US" sz="2400" dirty="0" smtClean="0">
                <a:solidFill>
                  <a:prstClr val="black"/>
                </a:solidFill>
              </a:rPr>
              <a:t>Remain in good standing with Supreme Council Assessments</a:t>
            </a:r>
            <a:r>
              <a:rPr lang="en-US" sz="2300" dirty="0" smtClean="0"/>
              <a:t>                    </a:t>
            </a:r>
          </a:p>
          <a:p>
            <a:endParaRPr lang="en-US" sz="26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Columbian Award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Columbian Award Entries</a:t>
            </a:r>
            <a:endParaRPr lang="en-US" sz="4000" dirty="0"/>
          </a:p>
        </p:txBody>
      </p:sp>
      <p:pic>
        <p:nvPicPr>
          <p:cNvPr id="6" name="Picture 5" descr="K of C Columbian Award 2017-18_Page_1.jpg"/>
          <p:cNvPicPr>
            <a:picLocks noChangeAspect="1"/>
          </p:cNvPicPr>
          <p:nvPr/>
        </p:nvPicPr>
        <p:blipFill>
          <a:blip r:embed="rId2" cstate="print"/>
          <a:srcRect l="6863" t="57778" r="8301" b="24444"/>
          <a:stretch>
            <a:fillRect/>
          </a:stretch>
        </p:blipFill>
        <p:spPr>
          <a:xfrm>
            <a:off x="130632" y="990598"/>
            <a:ext cx="8839200" cy="23970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K of C Columbian Award 2017-18_Page_2.jpg"/>
          <p:cNvPicPr>
            <a:picLocks noChangeAspect="1"/>
          </p:cNvPicPr>
          <p:nvPr/>
        </p:nvPicPr>
        <p:blipFill>
          <a:blip r:embed="rId3" cstate="print"/>
          <a:srcRect l="7920" t="4444" r="8301" b="76667"/>
          <a:stretch>
            <a:fillRect/>
          </a:stretch>
        </p:blipFill>
        <p:spPr>
          <a:xfrm>
            <a:off x="152400" y="3668488"/>
            <a:ext cx="8879542" cy="259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Columbian Award SP-7 Entries</a:t>
            </a:r>
            <a:endParaRPr lang="en-US" sz="4000" dirty="0"/>
          </a:p>
        </p:txBody>
      </p:sp>
      <p:pic>
        <p:nvPicPr>
          <p:cNvPr id="6" name="Picture 5" descr="SP-7  Fr Othmar Council 6680 - New Dixie, Arkansas_Page_1.jpg"/>
          <p:cNvPicPr>
            <a:picLocks noChangeAspect="1"/>
          </p:cNvPicPr>
          <p:nvPr/>
        </p:nvPicPr>
        <p:blipFill>
          <a:blip r:embed="rId2" cstate="print"/>
          <a:srcRect l="8301" t="57778" r="8301" b="24444"/>
          <a:stretch>
            <a:fillRect/>
          </a:stretch>
        </p:blipFill>
        <p:spPr>
          <a:xfrm>
            <a:off x="330653" y="990600"/>
            <a:ext cx="8562975" cy="2362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P-7  Fr Othmar Council 6680 - New Dixie, Arkansas_Page_2.jpg"/>
          <p:cNvPicPr>
            <a:picLocks noChangeAspect="1"/>
          </p:cNvPicPr>
          <p:nvPr/>
        </p:nvPicPr>
        <p:blipFill>
          <a:blip r:embed="rId3" cstate="print"/>
          <a:srcRect l="8301" t="4444" r="8301" b="77778"/>
          <a:stretch>
            <a:fillRect/>
          </a:stretch>
        </p:blipFill>
        <p:spPr>
          <a:xfrm>
            <a:off x="304800" y="3644462"/>
            <a:ext cx="8610601" cy="23753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066800"/>
            <a:ext cx="84582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You also must Submit three (3) forms to Earn Star Council Award          </a:t>
            </a:r>
          </a:p>
          <a:p>
            <a:r>
              <a:rPr lang="en-US" sz="600" dirty="0" smtClean="0"/>
              <a:t>       </a:t>
            </a:r>
          </a:p>
          <a:p>
            <a:pPr>
              <a:spcBef>
                <a:spcPts val="600"/>
              </a:spcBef>
            </a:pPr>
            <a:r>
              <a:rPr lang="en-US" sz="2300" dirty="0" smtClean="0"/>
              <a:t>          1)  Annual Survey of Fraternal Activity (#1728) - Due 31 Jan. </a:t>
            </a:r>
          </a:p>
          <a:p>
            <a:pPr>
              <a:spcBef>
                <a:spcPts val="600"/>
              </a:spcBef>
            </a:pPr>
            <a:r>
              <a:rPr lang="en-US" sz="2300" dirty="0" smtClean="0"/>
              <a:t>          2)  Service Program Personnel Report (#365) - Due 1 Aug. </a:t>
            </a:r>
          </a:p>
          <a:p>
            <a:pPr>
              <a:spcBef>
                <a:spcPts val="600"/>
              </a:spcBef>
            </a:pPr>
            <a:r>
              <a:rPr lang="en-US" sz="2300" dirty="0" smtClean="0"/>
              <a:t>          3)  Columbian Award Application (#SP7) - Due 30 Jun. 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Submit forms:</a:t>
            </a:r>
          </a:p>
          <a:p>
            <a:endParaRPr lang="en-US" sz="400" dirty="0" smtClean="0"/>
          </a:p>
          <a:p>
            <a:r>
              <a:rPr lang="en-US" sz="2400" dirty="0" smtClean="0"/>
              <a:t>   - </a:t>
            </a:r>
            <a:r>
              <a:rPr lang="en-US" sz="2300" dirty="0" smtClean="0"/>
              <a:t>Electronically via Reports Online</a:t>
            </a:r>
          </a:p>
          <a:p>
            <a:r>
              <a:rPr lang="en-US" sz="2400" dirty="0" smtClean="0"/>
              <a:t>                          </a:t>
            </a:r>
            <a:r>
              <a:rPr lang="en-US" sz="2300" dirty="0" smtClean="0"/>
              <a:t>or </a:t>
            </a:r>
          </a:p>
          <a:p>
            <a:r>
              <a:rPr lang="en-US" sz="2400" dirty="0" smtClean="0"/>
              <a:t>   - </a:t>
            </a:r>
            <a:r>
              <a:rPr lang="en-US" sz="2300" dirty="0" smtClean="0"/>
              <a:t>Download, complete manually and </a:t>
            </a:r>
            <a:endParaRPr lang="en-US" sz="2400" dirty="0" smtClean="0"/>
          </a:p>
          <a:p>
            <a:r>
              <a:rPr lang="en-US" sz="2300" dirty="0" smtClean="0"/>
              <a:t>        -- Mail</a:t>
            </a:r>
          </a:p>
          <a:p>
            <a:r>
              <a:rPr lang="en-US" sz="2300" dirty="0" smtClean="0"/>
              <a:t>        -- Email</a:t>
            </a:r>
          </a:p>
          <a:p>
            <a:r>
              <a:rPr lang="en-US" sz="2300" dirty="0" smtClean="0"/>
              <a:t>        -- Fax</a:t>
            </a:r>
          </a:p>
          <a:p>
            <a:endParaRPr lang="en-US" sz="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Star Council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017683"/>
            <a:ext cx="890981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Contains Reports / Forms councils need</a:t>
            </a:r>
          </a:p>
          <a:p>
            <a:r>
              <a:rPr lang="en-US" sz="2400" dirty="0" smtClean="0"/>
              <a:t>    to submit during Fraternal Year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Forms arranged in Order of Deadline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Review monthly to ensure Council is </a:t>
            </a:r>
          </a:p>
          <a:p>
            <a:r>
              <a:rPr lang="en-US" sz="2400" dirty="0" smtClean="0"/>
              <a:t>    on Track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Keep a Copy of every Form Submitted 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Forms also can be found at:  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kofc.org/un/en/members/resources/forms/council.htmlkofc.org/form</a:t>
            </a:r>
          </a:p>
          <a:p>
            <a:endParaRPr lang="en-US" sz="2400" dirty="0"/>
          </a:p>
        </p:txBody>
      </p:sp>
      <p:pic>
        <p:nvPicPr>
          <p:cNvPr id="4" name="Content Placeholder 3" descr="formsbooklet #1436_Page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67400" y="1142998"/>
            <a:ext cx="2930238" cy="358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940121" y="4781490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#1436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Forms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91440"/>
            <a:ext cx="3542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Log-in Webpage</a:t>
            </a:r>
            <a:endParaRPr lang="en-US" sz="4000" dirty="0"/>
          </a:p>
        </p:txBody>
      </p:sp>
      <p:grpSp>
        <p:nvGrpSpPr>
          <p:cNvPr id="8" name="Group 7"/>
          <p:cNvGrpSpPr/>
          <p:nvPr/>
        </p:nvGrpSpPr>
        <p:grpSpPr>
          <a:xfrm>
            <a:off x="1031475" y="1502500"/>
            <a:ext cx="6934200" cy="5029200"/>
            <a:chOff x="1447800" y="685800"/>
            <a:chExt cx="5627225" cy="3962400"/>
          </a:xfrm>
        </p:grpSpPr>
        <p:grpSp>
          <p:nvGrpSpPr>
            <p:cNvPr id="2" name="Group 4"/>
            <p:cNvGrpSpPr/>
            <p:nvPr/>
          </p:nvGrpSpPr>
          <p:grpSpPr>
            <a:xfrm>
              <a:off x="1600200" y="990600"/>
              <a:ext cx="5474825" cy="3657600"/>
              <a:chOff x="1219200" y="934720"/>
              <a:chExt cx="6903040" cy="569468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7361" t="8889" r="20139" b="6667"/>
              <a:stretch>
                <a:fillRect/>
              </a:stretch>
            </p:blipFill>
            <p:spPr bwMode="auto">
              <a:xfrm>
                <a:off x="1721440" y="934720"/>
                <a:ext cx="6400800" cy="54051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Oval 3"/>
              <p:cNvSpPr/>
              <p:nvPr/>
            </p:nvSpPr>
            <p:spPr>
              <a:xfrm>
                <a:off x="1219200" y="5638800"/>
                <a:ext cx="1371600" cy="99060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1447800" y="685800"/>
              <a:ext cx="3581400" cy="11430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0428" y="948825"/>
            <a:ext cx="88543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If Different Language is Desired, Click on Language of Preference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37102" y="6205131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#1728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fraternal_survey1728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802454"/>
            <a:ext cx="4190999" cy="542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Annual Survey of Fraternal Activity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rvice_personnel365_p_Page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888709"/>
            <a:ext cx="3939083" cy="509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174364" y="6017943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#365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Survey Program Personnel Report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umbian_awardap_p_Page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8000" y="964033"/>
            <a:ext cx="4011399" cy="5191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67200" y="6108745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SP-7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Columbian Award Application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0175" y="939475"/>
            <a:ext cx="8610600" cy="55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en-US" sz="2400" dirty="0" smtClean="0">
                <a:ea typeface="Calibri"/>
                <a:cs typeface="Times New Roman"/>
              </a:rPr>
              <a:t>  Some KofC members are required to comply with KofC Safe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ea typeface="Calibri"/>
                <a:cs typeface="Times New Roman"/>
              </a:rPr>
              <a:t>   Environment Program</a:t>
            </a:r>
          </a:p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en-US" sz="2400" dirty="0" smtClean="0">
                <a:ea typeface="Calibri"/>
                <a:cs typeface="Times New Roman"/>
              </a:rPr>
              <a:t>  Certain members also must undergo "Background Check" every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ea typeface="Calibri"/>
                <a:cs typeface="Times New Roman"/>
              </a:rPr>
              <a:t>    two years </a:t>
            </a:r>
          </a:p>
          <a:p>
            <a:pPr lvl="0">
              <a:spcAft>
                <a:spcPts val="400"/>
              </a:spcAft>
              <a:buFont typeface="Arial" pitchFamily="34" charset="0"/>
              <a:buChar char="•"/>
            </a:pPr>
            <a:r>
              <a:rPr lang="en-US" sz="2400" dirty="0" smtClean="0">
                <a:ea typeface="Calibri"/>
                <a:cs typeface="Times New Roman"/>
              </a:rPr>
              <a:t>  Members include: </a:t>
            </a:r>
          </a:p>
          <a:p>
            <a:pPr lvl="0">
              <a:spcAft>
                <a:spcPts val="300"/>
              </a:spcAft>
            </a:pPr>
            <a:r>
              <a:rPr lang="en-US" sz="2400" dirty="0" smtClean="0"/>
              <a:t>       -  </a:t>
            </a:r>
            <a:r>
              <a:rPr lang="en-US" sz="2400" b="1" dirty="0" smtClean="0"/>
              <a:t>Grand Knight</a:t>
            </a:r>
            <a:r>
              <a:rPr lang="en-US" sz="2400" dirty="0" smtClean="0"/>
              <a:t>, training only </a:t>
            </a:r>
          </a:p>
          <a:p>
            <a:pPr lvl="0">
              <a:spcAft>
                <a:spcPts val="300"/>
              </a:spcAft>
            </a:pPr>
            <a:r>
              <a:rPr lang="en-US" sz="2400" dirty="0" smtClean="0"/>
              <a:t>       -  </a:t>
            </a:r>
            <a:r>
              <a:rPr lang="en-US" sz="2400" b="1" dirty="0" smtClean="0"/>
              <a:t>Faithful Navigator </a:t>
            </a:r>
            <a:r>
              <a:rPr lang="en-US" sz="2400" dirty="0" smtClean="0"/>
              <a:t>- training only when Assembly sponsors a </a:t>
            </a:r>
          </a:p>
          <a:p>
            <a:pPr lvl="0">
              <a:spcAft>
                <a:spcPts val="300"/>
              </a:spcAft>
            </a:pPr>
            <a:r>
              <a:rPr lang="en-US" sz="2400" dirty="0" smtClean="0"/>
              <a:t>          Columbian Squire Circle</a:t>
            </a:r>
          </a:p>
          <a:p>
            <a:pPr lvl="0">
              <a:spcAft>
                <a:spcPts val="300"/>
              </a:spcAft>
            </a:pPr>
            <a:r>
              <a:rPr lang="en-US" sz="2400" dirty="0" smtClean="0"/>
              <a:t>       -  </a:t>
            </a:r>
            <a:r>
              <a:rPr lang="en-US" sz="2400" b="1" dirty="0" smtClean="0"/>
              <a:t>Youth Director</a:t>
            </a:r>
            <a:r>
              <a:rPr lang="en-US" sz="2400" dirty="0" smtClean="0"/>
              <a:t>, training and Background Check</a:t>
            </a:r>
          </a:p>
          <a:p>
            <a:pPr lvl="0">
              <a:spcAft>
                <a:spcPts val="300"/>
              </a:spcAft>
            </a:pPr>
            <a:r>
              <a:rPr lang="en-US" sz="2400" dirty="0" smtClean="0"/>
              <a:t>       -  </a:t>
            </a:r>
            <a:r>
              <a:rPr lang="en-US" sz="2400" b="1" dirty="0" smtClean="0"/>
              <a:t>Columbian Squires Chairman</a:t>
            </a:r>
            <a:r>
              <a:rPr lang="en-US" sz="2400" dirty="0" smtClean="0"/>
              <a:t>, training and Background Check </a:t>
            </a:r>
          </a:p>
          <a:p>
            <a:pPr lvl="0">
              <a:spcAft>
                <a:spcPts val="300"/>
              </a:spcAft>
            </a:pPr>
            <a:r>
              <a:rPr lang="en-US" sz="2400" dirty="0" smtClean="0"/>
              <a:t>       -  </a:t>
            </a:r>
            <a:r>
              <a:rPr lang="en-US" sz="2400" b="1" dirty="0" smtClean="0"/>
              <a:t>Chief Counselor</a:t>
            </a:r>
            <a:r>
              <a:rPr lang="en-US" sz="2400" dirty="0" smtClean="0"/>
              <a:t>, training and Background Check</a:t>
            </a:r>
          </a:p>
          <a:p>
            <a:pPr lvl="0">
              <a:spcAft>
                <a:spcPts val="300"/>
              </a:spcAft>
            </a:pPr>
            <a:r>
              <a:rPr lang="en-US" sz="2400" dirty="0" smtClean="0"/>
              <a:t>       -  </a:t>
            </a:r>
            <a:r>
              <a:rPr lang="en-US" sz="2400" b="1" dirty="0" smtClean="0"/>
              <a:t>Committee/Adult Counselors</a:t>
            </a:r>
            <a:r>
              <a:rPr lang="en-US" sz="2400" dirty="0" smtClean="0"/>
              <a:t>, training and Background Check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endParaRPr lang="en-US" dirty="0"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Safe Environment Training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Safe Environment Training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82950" y="997350"/>
            <a:ext cx="8991600" cy="532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dirty="0" smtClean="0"/>
              <a:t>  Upon notification, Members must complete Safe Environment  </a:t>
            </a:r>
          </a:p>
          <a:p>
            <a:pPr>
              <a:spcAft>
                <a:spcPts val="600"/>
              </a:spcAft>
            </a:pPr>
            <a:r>
              <a:rPr lang="en-US" sz="2500" dirty="0" smtClean="0"/>
              <a:t>    Program Requirements within 30 days  </a:t>
            </a:r>
          </a:p>
          <a:p>
            <a:pPr lvl="0"/>
            <a:r>
              <a:rPr lang="en-US" sz="2300" dirty="0" smtClean="0"/>
              <a:t>       -  Members who do not comply within 45 days, are deemed ineligible </a:t>
            </a:r>
          </a:p>
          <a:p>
            <a:pPr lvl="0">
              <a:spcAft>
                <a:spcPts val="400"/>
              </a:spcAft>
            </a:pPr>
            <a:r>
              <a:rPr lang="en-US" sz="2300" dirty="0" smtClean="0"/>
              <a:t>          to serve in appointed position and will be automatically removed </a:t>
            </a:r>
          </a:p>
          <a:p>
            <a:pPr lvl="0"/>
            <a:r>
              <a:rPr lang="en-US" sz="2300" dirty="0" smtClean="0"/>
              <a:t>      -  The GK will be advised of member’s ineligibility and will have option</a:t>
            </a:r>
          </a:p>
          <a:p>
            <a:pPr lvl="0"/>
            <a:r>
              <a:rPr lang="en-US" sz="2300" dirty="0" smtClean="0"/>
              <a:t>          to appoint a different member </a:t>
            </a:r>
          </a:p>
          <a:p>
            <a:pPr lvl="0"/>
            <a:endParaRPr lang="en-US" dirty="0" smtClean="0"/>
          </a:p>
          <a:p>
            <a:pPr lvl="0">
              <a:buFont typeface="Arial" pitchFamily="34" charset="0"/>
              <a:buChar char="•"/>
            </a:pPr>
            <a:r>
              <a:rPr lang="en-US" sz="2500" dirty="0" smtClean="0"/>
              <a:t>   Safe Environment Training consists of 3 training modules which        </a:t>
            </a:r>
          </a:p>
          <a:p>
            <a:pPr lvl="0"/>
            <a:r>
              <a:rPr lang="en-US" sz="2500" dirty="0" smtClean="0"/>
              <a:t>     address “Best Practices” for Child Abuse Prevention / Detection</a:t>
            </a:r>
          </a:p>
          <a:p>
            <a:pPr lvl="0"/>
            <a:endParaRPr lang="en-US" sz="2200" dirty="0" smtClean="0"/>
          </a:p>
          <a:p>
            <a:pPr lvl="0">
              <a:buFont typeface="Arial" pitchFamily="34" charset="0"/>
              <a:buChar char="•"/>
            </a:pPr>
            <a:r>
              <a:rPr lang="en-US" sz="2500" dirty="0" smtClean="0"/>
              <a:t>  Paper and Pencil “Self-Study” Training Guides are available</a:t>
            </a:r>
          </a:p>
          <a:p>
            <a:pPr lvl="0">
              <a:buFont typeface="Arial" pitchFamily="34" charset="0"/>
              <a:buChar char="•"/>
            </a:pPr>
            <a:endParaRPr lang="en-US" sz="2500" dirty="0" smtClean="0"/>
          </a:p>
          <a:p>
            <a:pPr lvl="0">
              <a:buFont typeface="Arial" pitchFamily="34" charset="0"/>
              <a:buChar char="•"/>
            </a:pPr>
            <a:r>
              <a:rPr lang="en-US" sz="2500" dirty="0" smtClean="0"/>
              <a:t>  Members who remain in Designated Positions must complete </a:t>
            </a:r>
          </a:p>
          <a:p>
            <a:pPr lvl="0"/>
            <a:r>
              <a:rPr lang="en-US" sz="2500" dirty="0" smtClean="0"/>
              <a:t>    training every 3 years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393374"/>
            <a:ext cx="4800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To Earn</a:t>
            </a:r>
          </a:p>
          <a:p>
            <a:pPr>
              <a:spcBef>
                <a:spcPts val="600"/>
              </a:spcBef>
            </a:pPr>
            <a:r>
              <a:rPr lang="en-US" sz="2700" dirty="0" smtClean="0"/>
              <a:t>      -  Set Goals </a:t>
            </a:r>
          </a:p>
          <a:p>
            <a:pPr>
              <a:spcBef>
                <a:spcPts val="600"/>
              </a:spcBef>
            </a:pPr>
            <a:r>
              <a:rPr lang="en-US" sz="2700" dirty="0" smtClean="0"/>
              <a:t>      -  Plan Early</a:t>
            </a:r>
          </a:p>
          <a:p>
            <a:pPr>
              <a:spcBef>
                <a:spcPts val="600"/>
              </a:spcBef>
            </a:pPr>
            <a:r>
              <a:rPr lang="en-US" sz="2700" dirty="0" smtClean="0"/>
              <a:t>      -  Involve Officers / Members </a:t>
            </a:r>
          </a:p>
          <a:p>
            <a:pPr>
              <a:spcBef>
                <a:spcPts val="600"/>
              </a:spcBef>
            </a:pPr>
            <a:r>
              <a:rPr lang="en-US" sz="2700" dirty="0" smtClean="0"/>
              <a:t>      -  Maintain Council's Focus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167" t="28667" r="54167" b="27333"/>
          <a:stretch>
            <a:fillRect/>
          </a:stretch>
        </p:blipFill>
        <p:spPr bwMode="auto">
          <a:xfrm>
            <a:off x="5181600" y="1219200"/>
            <a:ext cx="3596567" cy="45650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1st Key - Star Council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91792" y="1012372"/>
            <a:ext cx="8610600" cy="4525963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en-US" sz="2500" dirty="0" smtClean="0"/>
              <a:t>Engage / Build Rapport with parish / community Leaders</a:t>
            </a:r>
          </a:p>
          <a:p>
            <a:pPr>
              <a:spcBef>
                <a:spcPts val="1000"/>
              </a:spcBef>
            </a:pPr>
            <a:r>
              <a:rPr lang="en-US" sz="2500" dirty="0" smtClean="0"/>
              <a:t>Promote Charitable Events / Programs in Parish  / Community (helps recruitment and retention)</a:t>
            </a:r>
          </a:p>
          <a:p>
            <a:pPr>
              <a:spcBef>
                <a:spcPts val="1000"/>
              </a:spcBef>
            </a:pPr>
            <a:r>
              <a:rPr lang="en-US" sz="2500" dirty="0" smtClean="0"/>
              <a:t>Be Aware / Cognizant of charitable outreach opportunities and Most Importantly Engage!</a:t>
            </a:r>
          </a:p>
          <a:p>
            <a:pPr>
              <a:spcBef>
                <a:spcPts val="1000"/>
              </a:spcBef>
            </a:pPr>
            <a:r>
              <a:rPr lang="en-US" sz="2500" dirty="0" smtClean="0"/>
              <a:t>Use Media to relate charitable programs / action stories</a:t>
            </a:r>
          </a:p>
          <a:p>
            <a:pPr>
              <a:spcBef>
                <a:spcPts val="1000"/>
              </a:spcBef>
            </a:pPr>
            <a:r>
              <a:rPr lang="en-US" sz="2500" dirty="0" smtClean="0"/>
              <a:t>Advertise in Parish Bulletin, Local Paper</a:t>
            </a:r>
          </a:p>
          <a:p>
            <a:pPr>
              <a:spcBef>
                <a:spcPts val="1000"/>
              </a:spcBef>
            </a:pPr>
            <a:r>
              <a:rPr lang="en-US" sz="2500" dirty="0" smtClean="0"/>
              <a:t>Engage Radio / Television to relate your council's charitable programs / stories</a:t>
            </a:r>
          </a:p>
          <a:p>
            <a:pPr>
              <a:spcBef>
                <a:spcPts val="1000"/>
              </a:spcBef>
            </a:pPr>
            <a:r>
              <a:rPr lang="en-US" sz="2500" dirty="0" smtClean="0"/>
              <a:t>Distribute Flyers / council newsletters after Mass</a:t>
            </a:r>
          </a:p>
          <a:p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2nd Key - Be Go To Organization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2" y="957942"/>
            <a:ext cx="8610600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/>
              <a:t>  Host:</a:t>
            </a:r>
          </a:p>
          <a:p>
            <a:pPr>
              <a:spcBef>
                <a:spcPts val="400"/>
              </a:spcBef>
            </a:pPr>
            <a:r>
              <a:rPr lang="en-US" sz="2600" dirty="0" smtClean="0"/>
              <a:t>       -  </a:t>
            </a:r>
            <a:r>
              <a:rPr lang="en-US" sz="2600" b="1" dirty="0" smtClean="0">
                <a:solidFill>
                  <a:srgbClr val="0000FF"/>
                </a:solidFill>
              </a:rPr>
              <a:t>Church Recruitment Drive</a:t>
            </a:r>
          </a:p>
          <a:p>
            <a:pPr>
              <a:spcBef>
                <a:spcPts val="400"/>
              </a:spcBef>
            </a:pPr>
            <a:r>
              <a:rPr lang="en-US" sz="2600" dirty="0" smtClean="0"/>
              <a:t>       -  First / Admission Degree Ceremonies, Monthly  </a:t>
            </a:r>
          </a:p>
          <a:p>
            <a:pPr>
              <a:spcBef>
                <a:spcPts val="400"/>
              </a:spcBef>
            </a:pPr>
            <a:r>
              <a:rPr lang="en-US" sz="2600" dirty="0" smtClean="0"/>
              <a:t>       -  Open Houses - Invite members and Potential Recruits</a:t>
            </a:r>
          </a:p>
          <a:p>
            <a:pPr>
              <a:spcBef>
                <a:spcPts val="1050"/>
              </a:spcBef>
              <a:spcAft>
                <a:spcPts val="1050"/>
              </a:spcAft>
              <a:buFont typeface="Arial" pitchFamily="34" charset="0"/>
              <a:buChar char="•"/>
            </a:pPr>
            <a:r>
              <a:rPr lang="en-US" sz="2600" dirty="0" smtClean="0"/>
              <a:t>  Utilize Field Agent 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600" dirty="0" smtClean="0"/>
              <a:t>  Ask Pastor to Endorse Letter of Invitation to Join Knights</a:t>
            </a:r>
          </a:p>
          <a:p>
            <a:pPr>
              <a:spcBef>
                <a:spcPts val="400"/>
              </a:spcBef>
            </a:pPr>
            <a:endParaRPr lang="en-US" sz="1050" dirty="0" smtClean="0"/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600" dirty="0" smtClean="0"/>
              <a:t>  Be Honest, welcoming and when appropriate, provide food</a:t>
            </a:r>
          </a:p>
          <a:p>
            <a:pPr>
              <a:spcBef>
                <a:spcPts val="400"/>
              </a:spcBef>
            </a:pPr>
            <a:r>
              <a:rPr lang="en-US" sz="2600" dirty="0" smtClean="0"/>
              <a:t>    and Refreshments</a:t>
            </a:r>
          </a:p>
          <a:p>
            <a:pPr>
              <a:spcBef>
                <a:spcPts val="400"/>
              </a:spcBef>
            </a:pPr>
            <a:endParaRPr lang="en-US" sz="1050" dirty="0" smtClean="0"/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600" dirty="0" smtClean="0"/>
              <a:t>  Focus efforts on Eligible Catholic Men and engage their wife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3rd Key - Recruitment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Church Recruitment Drive </a:t>
            </a:r>
            <a:endParaRPr lang="en-US" sz="4000" dirty="0"/>
          </a:p>
        </p:txBody>
      </p:sp>
      <p:pic>
        <p:nvPicPr>
          <p:cNvPr id="5" name="Picture 4" descr="Church Drive Recruit Form.jpg"/>
          <p:cNvPicPr>
            <a:picLocks noChangeAspect="1"/>
          </p:cNvPicPr>
          <p:nvPr/>
        </p:nvPicPr>
        <p:blipFill>
          <a:blip r:embed="rId2" cstate="print"/>
          <a:srcRect l="5340" t="4967" r="6693" b="17647"/>
          <a:stretch>
            <a:fillRect/>
          </a:stretch>
        </p:blipFill>
        <p:spPr>
          <a:xfrm>
            <a:off x="2286000" y="950150"/>
            <a:ext cx="4517570" cy="514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17586" y="6172200"/>
            <a:ext cx="635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https://www.kofc.org/en/resources/membership/driveform.pdf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Recruiting and Retention</a:t>
            </a:r>
            <a:endParaRPr lang="en-US" sz="4000" dirty="0"/>
          </a:p>
        </p:txBody>
      </p:sp>
      <p:pic>
        <p:nvPicPr>
          <p:cNvPr id="4" name="Picture 3" descr="Attendance Aug 20 Training Suttgart.jpg"/>
          <p:cNvPicPr>
            <a:picLocks noChangeAspect="1"/>
          </p:cNvPicPr>
          <p:nvPr/>
        </p:nvPicPr>
        <p:blipFill>
          <a:blip r:embed="rId2" cstate="print"/>
          <a:srcRect r="35621" b="22222"/>
          <a:stretch>
            <a:fillRect/>
          </a:stretch>
        </p:blipFill>
        <p:spPr>
          <a:xfrm>
            <a:off x="2895600" y="990600"/>
            <a:ext cx="3346368" cy="5231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49486" y="6183080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 10237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0675" y="925975"/>
            <a:ext cx="9220473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To Instantly change the Language of "Most" web-pages:</a:t>
            </a:r>
          </a:p>
          <a:p>
            <a:endParaRPr lang="en-US" sz="1050" dirty="0" smtClean="0"/>
          </a:p>
          <a:p>
            <a:r>
              <a:rPr lang="en-US" sz="2800" dirty="0" smtClean="0"/>
              <a:t>      1)  Locate the two letters (en) in the website's address</a:t>
            </a:r>
          </a:p>
          <a:p>
            <a:endParaRPr lang="en-US" sz="1050" dirty="0" smtClean="0"/>
          </a:p>
          <a:p>
            <a:r>
              <a:rPr lang="en-US" sz="2800" dirty="0" smtClean="0"/>
              <a:t>      2)  Replace the two letters to:</a:t>
            </a:r>
          </a:p>
          <a:p>
            <a:r>
              <a:rPr lang="en-US" sz="2800" dirty="0" smtClean="0"/>
              <a:t>               -  </a:t>
            </a:r>
            <a:r>
              <a:rPr lang="en-US" sz="2800" dirty="0" err="1" smtClean="0"/>
              <a:t>es</a:t>
            </a:r>
            <a:r>
              <a:rPr lang="en-US" sz="2800" dirty="0" smtClean="0"/>
              <a:t> for Spanish</a:t>
            </a:r>
          </a:p>
          <a:p>
            <a:r>
              <a:rPr lang="en-US" sz="2800" dirty="0" smtClean="0"/>
              <a:t>               -  pl for Polish</a:t>
            </a:r>
          </a:p>
          <a:p>
            <a:r>
              <a:rPr lang="en-US" sz="2800" dirty="0" smtClean="0"/>
              <a:t>               -  </a:t>
            </a:r>
            <a:r>
              <a:rPr lang="en-US" sz="2800" dirty="0" err="1" smtClean="0"/>
              <a:t>fr</a:t>
            </a:r>
            <a:r>
              <a:rPr lang="en-US" sz="2800" dirty="0" smtClean="0"/>
              <a:t> for French</a:t>
            </a:r>
          </a:p>
          <a:p>
            <a:r>
              <a:rPr lang="en-US" sz="2800" dirty="0" smtClean="0"/>
              <a:t>               -  en to return to English</a:t>
            </a:r>
          </a:p>
          <a:p>
            <a:endParaRPr lang="en-US" sz="1050" dirty="0" smtClean="0"/>
          </a:p>
          <a:p>
            <a:r>
              <a:rPr lang="en-US" sz="2800" dirty="0" smtClean="0"/>
              <a:t>       3) Hit Enter on your Keyboard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920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How To Change Webpage Language </a:t>
            </a:r>
            <a:endParaRPr lang="en-US" sz="4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17948" y="5100575"/>
            <a:ext cx="7476277" cy="1600200"/>
            <a:chOff x="152400" y="4572000"/>
            <a:chExt cx="7476277" cy="1600200"/>
          </a:xfrm>
        </p:grpSpPr>
        <p:sp>
          <p:nvSpPr>
            <p:cNvPr id="9" name="TextBox 8"/>
            <p:cNvSpPr txBox="1"/>
            <p:nvPr/>
          </p:nvSpPr>
          <p:spPr>
            <a:xfrm>
              <a:off x="152400" y="5562600"/>
              <a:ext cx="73407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e.g. http://www.kofc.org/un/fr/forms/council/101_p.pdf 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" y="4648200"/>
              <a:ext cx="7380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e.g. http://www.kofc.org/un/en/forms/council/101_p.pdf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2400" y="5105400"/>
              <a:ext cx="7476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e.g. http://www.kofc.org/un/es/forms/council/101_p.pdf  </a:t>
              </a:r>
              <a:endParaRPr lang="en-US" sz="24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3657600" y="4572000"/>
              <a:ext cx="762000" cy="1600200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Other Recruiting Tools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349826" y="1023260"/>
            <a:ext cx="640816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1.  Father Wants You</a:t>
            </a:r>
          </a:p>
          <a:p>
            <a:endParaRPr lang="en-US" sz="2800" dirty="0" smtClean="0"/>
          </a:p>
          <a:p>
            <a:r>
              <a:rPr lang="en-US" sz="2800" dirty="0" smtClean="0"/>
              <a:t>2.  Recruiting Team Multipliers</a:t>
            </a:r>
          </a:p>
          <a:p>
            <a:endParaRPr lang="en-US" sz="2800" dirty="0" smtClean="0"/>
          </a:p>
          <a:p>
            <a:r>
              <a:rPr lang="en-US" sz="2800" dirty="0" smtClean="0"/>
              <a:t>3.  Snow Cone Drive</a:t>
            </a:r>
          </a:p>
          <a:p>
            <a:endParaRPr lang="en-US" sz="2800" dirty="0" smtClean="0"/>
          </a:p>
          <a:p>
            <a:r>
              <a:rPr lang="en-US" sz="2800" dirty="0" smtClean="0"/>
              <a:t>4.  Agent All Out Blitz</a:t>
            </a:r>
          </a:p>
          <a:p>
            <a:endParaRPr lang="en-US" sz="2800" dirty="0" smtClean="0"/>
          </a:p>
          <a:p>
            <a:r>
              <a:rPr lang="en-US" sz="2800" dirty="0" smtClean="0"/>
              <a:t>5.  Columbia Magazine </a:t>
            </a:r>
          </a:p>
          <a:p>
            <a:endParaRPr lang="en-US" sz="2800" dirty="0" smtClean="0"/>
          </a:p>
          <a:p>
            <a:r>
              <a:rPr lang="en-US" sz="2800" dirty="0" smtClean="0"/>
              <a:t>6.  Recruiting during Mass - Prospect Cards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1" y="979708"/>
            <a:ext cx="85344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Insurance Promotion is Key Duty of GK</a:t>
            </a:r>
          </a:p>
          <a:p>
            <a:endParaRPr lang="en-US" dirty="0" smtClean="0"/>
          </a:p>
          <a:p>
            <a:r>
              <a:rPr lang="en-US" sz="2800" dirty="0" smtClean="0"/>
              <a:t>Why?</a:t>
            </a:r>
          </a:p>
          <a:p>
            <a:pPr>
              <a:spcBef>
                <a:spcPts val="400"/>
              </a:spcBef>
            </a:pPr>
            <a:r>
              <a:rPr lang="en-US" sz="2500" dirty="0" smtClean="0"/>
              <a:t>   - Protection of Member's Family is key part of Founder's Vision</a:t>
            </a:r>
          </a:p>
          <a:p>
            <a:pPr>
              <a:spcBef>
                <a:spcPts val="400"/>
              </a:spcBef>
            </a:pPr>
            <a:endParaRPr lang="en-US" sz="400" dirty="0" smtClean="0"/>
          </a:p>
          <a:p>
            <a:pPr>
              <a:spcBef>
                <a:spcPts val="400"/>
              </a:spcBef>
            </a:pPr>
            <a:r>
              <a:rPr lang="en-US" sz="2500" dirty="0" smtClean="0"/>
              <a:t>   - KofC Insurance Offerings are among Highest in North America</a:t>
            </a:r>
          </a:p>
          <a:p>
            <a:endParaRPr lang="en-US" sz="2400" dirty="0" smtClean="0"/>
          </a:p>
          <a:p>
            <a:r>
              <a:rPr lang="en-US" sz="2800" dirty="0" smtClean="0"/>
              <a:t>Action:</a:t>
            </a:r>
          </a:p>
          <a:p>
            <a:pPr>
              <a:spcBef>
                <a:spcPts val="400"/>
              </a:spcBef>
            </a:pPr>
            <a:r>
              <a:rPr lang="en-US" sz="2500" dirty="0" smtClean="0"/>
              <a:t>       - Utilize Field Agent to Assist in:</a:t>
            </a:r>
          </a:p>
          <a:p>
            <a:pPr>
              <a:spcBef>
                <a:spcPts val="400"/>
              </a:spcBef>
            </a:pPr>
            <a:r>
              <a:rPr lang="en-US" sz="2500" dirty="0" smtClean="0"/>
              <a:t>            -- Promoting insurance to current Members</a:t>
            </a:r>
          </a:p>
          <a:p>
            <a:pPr>
              <a:spcBef>
                <a:spcPts val="400"/>
              </a:spcBef>
            </a:pPr>
            <a:r>
              <a:rPr lang="en-US" sz="2500" dirty="0" smtClean="0"/>
              <a:t>            -- Heading Benefits Night to Promote and Educate </a:t>
            </a:r>
          </a:p>
          <a:p>
            <a:r>
              <a:rPr lang="en-US" sz="2500" dirty="0" smtClean="0"/>
              <a:t>                Members and Potential Recruits</a:t>
            </a:r>
          </a:p>
          <a:p>
            <a:endParaRPr lang="en-US" sz="2400" dirty="0" smtClean="0"/>
          </a:p>
          <a:p>
            <a:r>
              <a:rPr lang="en-US" sz="2400" dirty="0" smtClean="0"/>
              <a:t>   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4th Key - Insurance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5th Key - Set Goals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960861"/>
            <a:ext cx="8610600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How?</a:t>
            </a:r>
          </a:p>
          <a:p>
            <a:pPr>
              <a:buFont typeface="Arial" pitchFamily="34" charset="0"/>
              <a:buChar char="•"/>
            </a:pPr>
            <a:endParaRPr lang="en-US" sz="400" dirty="0" smtClean="0"/>
          </a:p>
          <a:p>
            <a:r>
              <a:rPr lang="en-US" sz="2400" dirty="0" smtClean="0"/>
              <a:t>      -  Host planning session to Set Goals and Plan Year's Activities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/>
          </a:p>
          <a:p>
            <a:r>
              <a:rPr lang="en-US" sz="2400" dirty="0" smtClean="0"/>
              <a:t>      -  Plan enough programs / activities to Earn Columbian Award</a:t>
            </a:r>
          </a:p>
          <a:p>
            <a:endParaRPr lang="en-US" sz="1050" dirty="0" smtClean="0"/>
          </a:p>
          <a:p>
            <a:r>
              <a:rPr lang="en-US" sz="2400" dirty="0" smtClean="0"/>
              <a:t>      -  Use Fraternal Leader Planner / Surge w/Service Kit to:  </a:t>
            </a:r>
          </a:p>
          <a:p>
            <a:r>
              <a:rPr lang="en-US" sz="2400" dirty="0" smtClean="0"/>
              <a:t>              --  Set Goals</a:t>
            </a:r>
          </a:p>
          <a:p>
            <a:r>
              <a:rPr lang="en-US" sz="2400" dirty="0" smtClean="0"/>
              <a:t>              --  Evaluate Performance</a:t>
            </a:r>
          </a:p>
          <a:p>
            <a:r>
              <a:rPr lang="en-US" sz="2400" dirty="0" smtClean="0"/>
              <a:t>              --  Plan for Future</a:t>
            </a:r>
          </a:p>
          <a:p>
            <a:endParaRPr lang="en-US" sz="8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Questions to Ask:</a:t>
            </a:r>
          </a:p>
          <a:p>
            <a:endParaRPr lang="en-US" sz="400" dirty="0" smtClean="0"/>
          </a:p>
          <a:p>
            <a:r>
              <a:rPr lang="en-US" sz="2400" dirty="0" smtClean="0"/>
              <a:t>       -   Is my council better than it was last month?</a:t>
            </a:r>
          </a:p>
          <a:p>
            <a:endParaRPr lang="en-US" sz="400" dirty="0" smtClean="0"/>
          </a:p>
          <a:p>
            <a:r>
              <a:rPr lang="en-US" sz="2400" dirty="0" smtClean="0"/>
              <a:t>       -  What can we do to help more people?</a:t>
            </a:r>
          </a:p>
          <a:p>
            <a:r>
              <a:rPr lang="en-US" sz="400" dirty="0" smtClean="0"/>
              <a:t> </a:t>
            </a:r>
          </a:p>
          <a:p>
            <a:r>
              <a:rPr lang="en-US" sz="2400" dirty="0" smtClean="0"/>
              <a:t>       -  How can we do better?</a:t>
            </a:r>
          </a:p>
          <a:p>
            <a:endParaRPr lang="en-US" sz="900" dirty="0" smtClean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Don't get stuck in a Rut / Be open to Change!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012372"/>
            <a:ext cx="8534400" cy="577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dirty="0" smtClean="0"/>
              <a:t>  Engage your Pastor, Parish Pastoral Team, District Deputy, </a:t>
            </a:r>
          </a:p>
          <a:p>
            <a:r>
              <a:rPr lang="en-US" sz="2500" dirty="0" smtClean="0"/>
              <a:t>    General / Field Agent and Key Community Leaders</a:t>
            </a:r>
          </a:p>
          <a:p>
            <a:endParaRPr lang="en-US" sz="105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Develop Working Relationships with Local Organizations to:</a:t>
            </a:r>
          </a:p>
          <a:p>
            <a:r>
              <a:rPr lang="en-US" sz="2400" dirty="0" smtClean="0"/>
              <a:t>      -  Boost membership </a:t>
            </a:r>
          </a:p>
          <a:p>
            <a:r>
              <a:rPr lang="en-US" sz="2400" dirty="0" smtClean="0"/>
              <a:t>      -  Ensure charitable service program success</a:t>
            </a:r>
          </a:p>
          <a:p>
            <a:r>
              <a:rPr lang="en-US" sz="2400" dirty="0" smtClean="0"/>
              <a:t>      -  Plan year's activities</a:t>
            </a:r>
          </a:p>
          <a:p>
            <a:endParaRPr lang="en-US" sz="1050" dirty="0" smtClean="0"/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 Solicit your council's input to identify alliances / partners that </a:t>
            </a:r>
          </a:p>
          <a:p>
            <a:r>
              <a:rPr lang="en-US" sz="2500" dirty="0" smtClean="0"/>
              <a:t>    would further your charitable mission</a:t>
            </a:r>
          </a:p>
          <a:p>
            <a:endParaRPr lang="en-US" sz="1050" dirty="0" smtClean="0"/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 Engage Catholic Leaders from:</a:t>
            </a:r>
          </a:p>
          <a:p>
            <a:r>
              <a:rPr lang="en-US" sz="2400" dirty="0" smtClean="0"/>
              <a:t>     -  Hospitals</a:t>
            </a:r>
          </a:p>
          <a:p>
            <a:r>
              <a:rPr lang="en-US" sz="2400" dirty="0" smtClean="0"/>
              <a:t>     -  Catholic Schools</a:t>
            </a:r>
          </a:p>
          <a:p>
            <a:r>
              <a:rPr lang="en-US" sz="2400" dirty="0" smtClean="0"/>
              <a:t>     -  Seminary</a:t>
            </a:r>
          </a:p>
          <a:p>
            <a:r>
              <a:rPr lang="en-US" sz="2400" dirty="0" smtClean="0"/>
              <a:t>     -  Catholic Agencies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6th Key - Enlisting Support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7th Key - Delegate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878216" y="1111404"/>
            <a:ext cx="708411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Delegation is Essential to Effective Leadership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Prior to Delegating a Task</a:t>
            </a:r>
          </a:p>
          <a:p>
            <a:pPr>
              <a:buFont typeface="Arial" pitchFamily="34" charset="0"/>
              <a:buChar char="•"/>
            </a:pPr>
            <a:endParaRPr lang="en-US" sz="200" dirty="0" smtClean="0"/>
          </a:p>
          <a:p>
            <a:r>
              <a:rPr lang="en-US" sz="2700" dirty="0" smtClean="0"/>
              <a:t>       -  Define / Articulate Requirement</a:t>
            </a:r>
          </a:p>
          <a:p>
            <a:endParaRPr lang="en-US" sz="600" dirty="0" smtClean="0"/>
          </a:p>
          <a:p>
            <a:r>
              <a:rPr lang="en-US" sz="2700" dirty="0" smtClean="0"/>
              <a:t>       -  Discuss and Define Course of Action 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Once a Task is Delegated, let go......BUT</a:t>
            </a:r>
          </a:p>
          <a:p>
            <a:pPr>
              <a:buFont typeface="Arial" pitchFamily="34" charset="0"/>
              <a:buChar char="•"/>
            </a:pPr>
            <a:endParaRPr lang="en-US" sz="200" dirty="0" smtClean="0"/>
          </a:p>
          <a:p>
            <a:r>
              <a:rPr lang="en-US" sz="2700" dirty="0" smtClean="0"/>
              <a:t>      -  Check on progress</a:t>
            </a:r>
          </a:p>
          <a:p>
            <a:r>
              <a:rPr lang="en-US" sz="600" dirty="0" smtClean="0"/>
              <a:t> </a:t>
            </a:r>
          </a:p>
          <a:p>
            <a:r>
              <a:rPr lang="en-US" sz="2700" dirty="0" smtClean="0"/>
              <a:t>      -  Communicate often till Complete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990602"/>
            <a:ext cx="7924800" cy="497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/>
              <a:t>  KofC Meetings should be Productive</a:t>
            </a:r>
          </a:p>
          <a:p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</a:t>
            </a:r>
            <a:r>
              <a:rPr lang="en-US" sz="2600" dirty="0" smtClean="0"/>
              <a:t>Schedule / Conduct Officer's meeting to:</a:t>
            </a:r>
          </a:p>
          <a:p>
            <a:pPr>
              <a:spcBef>
                <a:spcPts val="200"/>
              </a:spcBef>
            </a:pPr>
            <a:r>
              <a:rPr lang="en-US" sz="2500" dirty="0" smtClean="0"/>
              <a:t>       -  Prepare Agenda for Council Meeting</a:t>
            </a:r>
          </a:p>
          <a:p>
            <a:pPr>
              <a:spcBef>
                <a:spcPts val="200"/>
              </a:spcBef>
            </a:pPr>
            <a:r>
              <a:rPr lang="en-US" sz="2500" dirty="0" smtClean="0"/>
              <a:t>       -  Conduct In-depth planning</a:t>
            </a:r>
          </a:p>
          <a:p>
            <a:pPr>
              <a:spcBef>
                <a:spcPts val="200"/>
              </a:spcBef>
            </a:pPr>
            <a:r>
              <a:rPr lang="en-US" sz="2500" dirty="0" smtClean="0"/>
              <a:t>       -  Brainstorm</a:t>
            </a:r>
          </a:p>
          <a:p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  Council Meetings:</a:t>
            </a:r>
          </a:p>
          <a:p>
            <a:pPr>
              <a:spcBef>
                <a:spcPts val="200"/>
              </a:spcBef>
            </a:pPr>
            <a:r>
              <a:rPr lang="en-US" sz="2500" dirty="0" smtClean="0"/>
              <a:t>      -  Organized</a:t>
            </a:r>
          </a:p>
          <a:p>
            <a:pPr>
              <a:spcBef>
                <a:spcPts val="200"/>
              </a:spcBef>
            </a:pPr>
            <a:r>
              <a:rPr lang="en-US" sz="2500" dirty="0" smtClean="0"/>
              <a:t>      -  Engage Members / Officers in Programs</a:t>
            </a:r>
          </a:p>
          <a:p>
            <a:pPr>
              <a:spcBef>
                <a:spcPts val="200"/>
              </a:spcBef>
            </a:pPr>
            <a:r>
              <a:rPr lang="en-US" sz="2500" dirty="0" smtClean="0"/>
              <a:t>      -  Provide Spiritual and Educational Component</a:t>
            </a:r>
          </a:p>
          <a:p>
            <a:pPr>
              <a:spcBef>
                <a:spcPts val="200"/>
              </a:spcBef>
            </a:pPr>
            <a:r>
              <a:rPr lang="en-US" sz="2500" dirty="0" smtClean="0"/>
              <a:t>      -  Forum to transact council Business</a:t>
            </a:r>
          </a:p>
          <a:p>
            <a:pPr>
              <a:spcBef>
                <a:spcPts val="200"/>
              </a:spcBef>
            </a:pPr>
            <a:r>
              <a:rPr lang="en-US" sz="2500" dirty="0" smtClean="0"/>
              <a:t>      -  Provide Information on upcoming Events</a:t>
            </a:r>
          </a:p>
          <a:p>
            <a:r>
              <a:rPr lang="en-US" sz="800" dirty="0" smtClean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8th Key - Meetings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990600"/>
            <a:ext cx="7924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Council Meeting are Not:</a:t>
            </a:r>
          </a:p>
          <a:p>
            <a:r>
              <a:rPr lang="en-US" sz="2600" dirty="0" smtClean="0"/>
              <a:t>      -  Time / Place to recruit workers for programs</a:t>
            </a:r>
          </a:p>
          <a:p>
            <a:r>
              <a:rPr lang="en-US" sz="2600" dirty="0" smtClean="0"/>
              <a:t>      -  Place to start the planning process</a:t>
            </a:r>
          </a:p>
          <a:p>
            <a:r>
              <a:rPr lang="en-US" sz="2600" dirty="0" smtClean="0"/>
              <a:t>      -  Open forum to debate the details of an event</a:t>
            </a:r>
          </a:p>
          <a:p>
            <a:r>
              <a:rPr lang="en-US" sz="2600" dirty="0" smtClean="0"/>
              <a:t>      -  A social gab-fest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 </a:t>
            </a:r>
            <a:r>
              <a:rPr lang="en-US" sz="2800" b="1" dirty="0" smtClean="0">
                <a:solidFill>
                  <a:srgbClr val="0000FF"/>
                </a:solidFill>
              </a:rPr>
              <a:t>Meeting Resources </a:t>
            </a:r>
            <a:r>
              <a:rPr lang="en-US" sz="2800" dirty="0" smtClean="0"/>
              <a:t>Include:</a:t>
            </a:r>
            <a:endParaRPr lang="en-US" sz="2500" dirty="0" smtClean="0"/>
          </a:p>
          <a:p>
            <a:r>
              <a:rPr lang="en-US" sz="2600" dirty="0" smtClean="0"/>
              <a:t>      -  Method of Conducting Council Meeting #1937</a:t>
            </a:r>
          </a:p>
          <a:p>
            <a:r>
              <a:rPr lang="en-US" sz="2600" dirty="0" smtClean="0"/>
              <a:t>      -  Protocol Handbook #1612</a:t>
            </a:r>
          </a:p>
          <a:p>
            <a:r>
              <a:rPr lang="en-US" sz="2600" dirty="0" smtClean="0"/>
              <a:t>      -  Surge with Service CD Kit</a:t>
            </a:r>
          </a:p>
          <a:p>
            <a:r>
              <a:rPr lang="en-US" sz="2600" dirty="0" smtClean="0"/>
              <a:t>      -  Roberts Rules of Order at:</a:t>
            </a:r>
          </a:p>
          <a:p>
            <a:r>
              <a:rPr lang="en-US" sz="2400" dirty="0" smtClean="0"/>
              <a:t>                 </a:t>
            </a:r>
            <a:r>
              <a:rPr lang="en-US" sz="2400" dirty="0" smtClean="0">
                <a:solidFill>
                  <a:srgbClr val="0000FF"/>
                </a:solidFill>
              </a:rPr>
              <a:t>      </a:t>
            </a:r>
            <a:r>
              <a:rPr lang="en-US" sz="2800" u="sng" dirty="0" smtClean="0">
                <a:solidFill>
                  <a:srgbClr val="0000FF"/>
                </a:solidFill>
              </a:rPr>
              <a:t>robertsrules.com</a:t>
            </a:r>
            <a:r>
              <a:rPr lang="en-US" sz="2800" dirty="0" smtClean="0">
                <a:solidFill>
                  <a:srgbClr val="0000FF"/>
                </a:solidFill>
              </a:rPr>
              <a:t>  or </a:t>
            </a:r>
            <a:r>
              <a:rPr lang="en-US" sz="2800" u="sng" dirty="0" smtClean="0">
                <a:solidFill>
                  <a:srgbClr val="0000FF"/>
                </a:solidFill>
              </a:rPr>
              <a:t>rulesonline.com</a:t>
            </a:r>
            <a:endParaRPr lang="en-US" sz="2400" u="sng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8th Key - Meetings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968828"/>
            <a:ext cx="8229600" cy="6360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400" dirty="0" smtClean="0"/>
              <a:t>  Build Team Atmosphere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400" dirty="0" smtClean="0"/>
              <a:t>  Be open to Change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400" dirty="0" smtClean="0"/>
              <a:t>  Identify and Utilize members' Talents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400" dirty="0" smtClean="0"/>
              <a:t>  Communicate, especially details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400" dirty="0" smtClean="0"/>
              <a:t>  Listen and Weigh opinions of fellow Officers, Directors,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    Committee Chairman, Brother Knights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400" dirty="0" smtClean="0"/>
              <a:t>  Seek ways to Engage and Communicate with each group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400" dirty="0" smtClean="0"/>
              <a:t>  In difficult situations, seek Advice of Chaplain, District Deputy, 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   former GK's and DDs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400" dirty="0" smtClean="0"/>
              <a:t>  Weigh and utilize Opinions to render Decisions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en-US" sz="2400" dirty="0" smtClean="0"/>
              <a:t>  Recognize Accomplishments, Birthdays, death of their family 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    members</a:t>
            </a:r>
          </a:p>
          <a:p>
            <a:endParaRPr lang="en-US" sz="100" dirty="0" smtClean="0"/>
          </a:p>
          <a:p>
            <a:r>
              <a:rPr lang="en-US" sz="2400" b="1" dirty="0" smtClean="0">
                <a:solidFill>
                  <a:srgbClr val="FF0000"/>
                </a:solidFill>
              </a:rPr>
              <a:t>Bottom line:  Don't let your Ears Slam Shut - Listen for Meaning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9th Key - </a:t>
            </a:r>
            <a:r>
              <a:rPr lang="en-US" sz="4000" smtClean="0"/>
              <a:t>Value Your Members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260" y="1023254"/>
            <a:ext cx="8458200" cy="4272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 smtClean="0"/>
              <a:t>  Communicate Regularly with Members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 smtClean="0"/>
              <a:t>  Write monthly column / publish monthly newsletter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 smtClean="0"/>
              <a:t>  Use Parish bulleting and local media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 smtClean="0"/>
              <a:t>  Utilize Parish marquee 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 smtClean="0"/>
              <a:t>  Establish and Communicate Goals / Priorities by:</a:t>
            </a:r>
          </a:p>
          <a:p>
            <a:pPr>
              <a:spcBef>
                <a:spcPts val="200"/>
              </a:spcBef>
            </a:pPr>
            <a:r>
              <a:rPr lang="en-US" sz="2500" dirty="0" smtClean="0"/>
              <a:t>      -  Planning Calendar of Events immediately after Election</a:t>
            </a:r>
          </a:p>
          <a:p>
            <a:r>
              <a:rPr lang="en-US" sz="2500" dirty="0" smtClean="0"/>
              <a:t>      -  Hold Installation of Officers as close to 1 July as possible               </a:t>
            </a:r>
          </a:p>
          <a:p>
            <a:r>
              <a:rPr lang="en-US" sz="2500" dirty="0" smtClean="0"/>
              <a:t>      -  Proceed Officer Installation Ceremony with Social to  </a:t>
            </a:r>
          </a:p>
          <a:p>
            <a:r>
              <a:rPr lang="en-US" sz="2500" dirty="0" smtClean="0"/>
              <a:t>         convey and promote Goals / Priorities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10th Key - Communications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Leadership Resources</a:t>
            </a:r>
            <a:endParaRPr 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1445" t="28008" r="32785" b="39738"/>
          <a:stretch>
            <a:fillRect/>
          </a:stretch>
        </p:blipFill>
        <p:spPr bwMode="auto">
          <a:xfrm>
            <a:off x="5105400" y="1204622"/>
            <a:ext cx="3886200" cy="496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914400"/>
            <a:ext cx="5029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  Provides Information on Conducting 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    Charitable Activities and Increasing 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    Membership</a:t>
            </a:r>
          </a:p>
          <a:p>
            <a:endParaRPr lang="en-US" sz="6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Details Duties of District Deputy,   </a:t>
            </a:r>
          </a:p>
          <a:p>
            <a:r>
              <a:rPr lang="en-US" sz="2400" dirty="0" smtClean="0"/>
              <a:t>    Grand Knight, Financial Secretary</a:t>
            </a:r>
          </a:p>
          <a:p>
            <a:endParaRPr lang="en-US" sz="6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Addresses / Provides: </a:t>
            </a:r>
          </a:p>
          <a:p>
            <a:r>
              <a:rPr lang="en-US" sz="2400" dirty="0" smtClean="0"/>
              <a:t>     -  Organizational Chart</a:t>
            </a:r>
          </a:p>
          <a:p>
            <a:r>
              <a:rPr lang="en-US" sz="2400" dirty="0" smtClean="0"/>
              <a:t>     -  Supreme Directory</a:t>
            </a:r>
          </a:p>
          <a:p>
            <a:r>
              <a:rPr lang="en-US" sz="2400" dirty="0" smtClean="0"/>
              <a:t>     -  Forms, Reports</a:t>
            </a:r>
          </a:p>
          <a:p>
            <a:r>
              <a:rPr lang="en-US" sz="2400" dirty="0" smtClean="0"/>
              <a:t>     -  Qualifications for Membership</a:t>
            </a:r>
          </a:p>
          <a:p>
            <a:r>
              <a:rPr lang="en-US" sz="2400" dirty="0" smtClean="0"/>
              <a:t>     -  Initiation Fees / Council Dues </a:t>
            </a:r>
          </a:p>
          <a:p>
            <a:r>
              <a:rPr lang="en-US" sz="2400" dirty="0" smtClean="0"/>
              <a:t>     -  Awards</a:t>
            </a:r>
          </a:p>
          <a:p>
            <a:r>
              <a:rPr lang="en-US" sz="2400" dirty="0" smtClean="0"/>
              <a:t>     -  Opening / Closing Odes</a:t>
            </a:r>
          </a:p>
          <a:p>
            <a:r>
              <a:rPr lang="en-US" sz="2400" dirty="0" smtClean="0"/>
              <a:t>     -  Overview of Officer Duties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593687" y="6172200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#5093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920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Officers Online Webpage</a:t>
            </a:r>
            <a:endParaRPr lang="en-US" sz="4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68953" t="9030" r="17925" b="74219"/>
          <a:stretch>
            <a:fillRect/>
          </a:stretch>
        </p:blipFill>
        <p:spPr bwMode="auto">
          <a:xfrm>
            <a:off x="6608955" y="2133600"/>
            <a:ext cx="2438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7895" t="3876" r="17105" b="3101"/>
          <a:stretch>
            <a:fillRect/>
          </a:stretch>
        </p:blipFill>
        <p:spPr bwMode="auto">
          <a:xfrm>
            <a:off x="228600" y="838200"/>
            <a:ext cx="6558281" cy="517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838200" y="3276600"/>
            <a:ext cx="3276600" cy="1600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81800" y="1828800"/>
            <a:ext cx="551988" cy="73969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257800" y="914400"/>
            <a:ext cx="1447800" cy="1143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770" t="30256" r="52307" b="23948"/>
          <a:stretch>
            <a:fillRect/>
          </a:stretch>
        </p:blipFill>
        <p:spPr bwMode="auto">
          <a:xfrm>
            <a:off x="5029200" y="1166283"/>
            <a:ext cx="3733800" cy="487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1200864"/>
            <a:ext cx="542206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Addresses:</a:t>
            </a:r>
          </a:p>
          <a:p>
            <a:r>
              <a:rPr lang="en-US" sz="2200" dirty="0" smtClean="0"/>
              <a:t>   -  Chamber setup</a:t>
            </a:r>
          </a:p>
          <a:p>
            <a:endParaRPr lang="en-US" sz="600" dirty="0" smtClean="0"/>
          </a:p>
          <a:p>
            <a:r>
              <a:rPr lang="en-US" sz="2200" dirty="0" smtClean="0"/>
              <a:t>   -  GK Responsibilities</a:t>
            </a:r>
          </a:p>
          <a:p>
            <a:r>
              <a:rPr lang="en-US" sz="2200" dirty="0" smtClean="0"/>
              <a:t>        -- Duties and Ceremonials</a:t>
            </a:r>
          </a:p>
          <a:p>
            <a:endParaRPr lang="en-US" sz="600" dirty="0" smtClean="0"/>
          </a:p>
          <a:p>
            <a:r>
              <a:rPr lang="en-US" sz="2200" dirty="0" smtClean="0"/>
              <a:t>   -  Guidelines for Conducting:</a:t>
            </a:r>
          </a:p>
          <a:p>
            <a:r>
              <a:rPr lang="en-US" sz="2200" dirty="0" smtClean="0"/>
              <a:t>        -- Officers’ meeting</a:t>
            </a:r>
          </a:p>
          <a:p>
            <a:r>
              <a:rPr lang="en-US" sz="2200" dirty="0" smtClean="0"/>
              <a:t>        -- Council meeting</a:t>
            </a:r>
          </a:p>
          <a:p>
            <a:endParaRPr lang="en-US" sz="600" dirty="0" smtClean="0"/>
          </a:p>
          <a:p>
            <a:r>
              <a:rPr lang="en-US" sz="2200" dirty="0" smtClean="0"/>
              <a:t>   -  Parliamentary Procedures, Motions, </a:t>
            </a:r>
          </a:p>
          <a:p>
            <a:r>
              <a:rPr lang="en-US" sz="2200" dirty="0" smtClean="0"/>
              <a:t>       Terms, Voting</a:t>
            </a:r>
          </a:p>
          <a:p>
            <a:endParaRPr lang="en-US" sz="600" dirty="0" smtClean="0"/>
          </a:p>
          <a:p>
            <a:r>
              <a:rPr lang="en-US" sz="2200" dirty="0" smtClean="0"/>
              <a:t>   -  Officer Elections</a:t>
            </a:r>
          </a:p>
          <a:p>
            <a:endParaRPr lang="en-US" sz="600" dirty="0" smtClean="0"/>
          </a:p>
          <a:p>
            <a:r>
              <a:rPr lang="en-US" sz="2200" dirty="0" smtClean="0"/>
              <a:t>   -  Reports</a:t>
            </a:r>
          </a:p>
          <a:p>
            <a:endParaRPr lang="en-US" sz="600" dirty="0" smtClean="0"/>
          </a:p>
          <a:p>
            <a:r>
              <a:rPr lang="en-US" sz="2200" dirty="0" smtClean="0"/>
              <a:t>   -  Committees</a:t>
            </a:r>
          </a:p>
          <a:p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6346902" y="6030951"/>
            <a:ext cx="1002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#</a:t>
            </a:r>
            <a:r>
              <a:rPr lang="en-US" sz="2000" b="1" dirty="0" smtClean="0">
                <a:solidFill>
                  <a:srgbClr val="FF0000"/>
                </a:solidFill>
              </a:rPr>
              <a:t>10318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Method of Conducting Council Meetings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Method of Conducting Council Meetings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61059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Responsibilities of Grand Knight "</a:t>
            </a:r>
            <a:r>
              <a:rPr lang="en-US" sz="2400" b="1" u="sng" dirty="0" smtClean="0"/>
              <a:t>Ceremonials</a:t>
            </a:r>
            <a:r>
              <a:rPr lang="en-US" sz="2400" dirty="0" smtClean="0"/>
              <a:t>":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-  Ceremonials 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-  Coordinates Installation of Council Officers with District Deputy 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-  Schedules and publicizes monthly Admission Degree 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-  Confers with District Deputy for Formation Degree and </a:t>
            </a:r>
          </a:p>
          <a:p>
            <a:r>
              <a:rPr lang="en-US" sz="2400" dirty="0" smtClean="0"/>
              <a:t>       Knighthood Degree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-  Arranges Mass for departed brothers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-  Awards certificates, cards, and pins during Honorary / Honorary </a:t>
            </a:r>
          </a:p>
          <a:p>
            <a:r>
              <a:rPr lang="en-US" sz="2400" dirty="0" smtClean="0"/>
              <a:t>      Life Ceremonials 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-  Maintains "Proper" Conduct at Meetings and Ceremonials e.g.    </a:t>
            </a:r>
          </a:p>
          <a:p>
            <a:r>
              <a:rPr lang="en-US" sz="2400" dirty="0" smtClean="0"/>
              <a:t>      Admission Degree, Honorary or Honorary Life Ceremonial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Method of Conducting Council Meetings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012372"/>
            <a:ext cx="8686799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/>
              <a:t>  Responsibilities of Grand Knight "</a:t>
            </a:r>
            <a:r>
              <a:rPr lang="en-US" sz="2600" b="1" u="sng" dirty="0" smtClean="0"/>
              <a:t>Duties</a:t>
            </a:r>
            <a:r>
              <a:rPr lang="en-US" sz="2600" dirty="0" smtClean="0"/>
              <a:t>":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-  Appoints Council’s Chaplain, Membership Director </a:t>
            </a:r>
          </a:p>
          <a:p>
            <a:r>
              <a:rPr lang="en-US" sz="2400" dirty="0" smtClean="0"/>
              <a:t>          Program Director, Members to Standing Committees </a:t>
            </a:r>
          </a:p>
          <a:p>
            <a:r>
              <a:rPr lang="en-US" sz="2400" dirty="0" smtClean="0"/>
              <a:t>         (Admission, Recruitment, Retention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-  Schedules / Presides council Officer Meetings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-  Appoints members to serve on Admission Committee and </a:t>
            </a:r>
          </a:p>
          <a:p>
            <a:r>
              <a:rPr lang="en-US" sz="2400" dirty="0" smtClean="0"/>
              <a:t>         ensures its Functionality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-  Monitors Progress toward earning Star Council 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-  Recognizes Honorary / Honorary Life members , Past Grand </a:t>
            </a:r>
          </a:p>
          <a:p>
            <a:r>
              <a:rPr lang="en-US" sz="2400" dirty="0" smtClean="0"/>
              <a:t>         Knights, Knight of the Month / Year, Community Leaders, etc</a:t>
            </a:r>
          </a:p>
          <a:p>
            <a:pPr>
              <a:spcBef>
                <a:spcPts val="600"/>
              </a:spcBef>
              <a:tabLst>
                <a:tab pos="1425575" algn="l"/>
              </a:tabLst>
            </a:pPr>
            <a:r>
              <a:rPr lang="en-US" sz="2400" dirty="0" smtClean="0"/>
              <a:t>      -  Conducts Semiannual Council Audit Report with Trustees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Method of Conducting Council Meetings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6867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/>
              <a:t>  Responsibilities of Grand Knight "</a:t>
            </a:r>
            <a:r>
              <a:rPr lang="en-US" sz="2600" b="1" u="sng" dirty="0" smtClean="0"/>
              <a:t>Duties</a:t>
            </a:r>
            <a:r>
              <a:rPr lang="en-US" sz="2600" dirty="0" smtClean="0"/>
              <a:t>":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  -  Ensures that Council Forms and Reports completed / </a:t>
            </a:r>
          </a:p>
          <a:p>
            <a:r>
              <a:rPr lang="en-US" sz="2400" dirty="0" smtClean="0"/>
              <a:t>            submitted to Supreme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  -  Establishes a council Admission Degree Team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  -  Arranges for council representation at Wakes / Memorial</a:t>
            </a:r>
          </a:p>
          <a:p>
            <a:r>
              <a:rPr lang="en-US" sz="2400" dirty="0" smtClean="0"/>
              <a:t>           Services for Deceased Brothers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  -  Arranges for the Resolution of Condolence (#1450) to be  </a:t>
            </a:r>
          </a:p>
          <a:p>
            <a:r>
              <a:rPr lang="en-US" sz="2400" dirty="0" smtClean="0"/>
              <a:t>           presented to Family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  -  Oversees that Council Reports from Officers / Committees are </a:t>
            </a:r>
          </a:p>
          <a:p>
            <a:r>
              <a:rPr lang="en-US" sz="2400" dirty="0" smtClean="0"/>
              <a:t>           Recorded in council's files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    -  Starts council Meetings on time and ensures they are </a:t>
            </a:r>
          </a:p>
          <a:p>
            <a:r>
              <a:rPr lang="en-US" sz="2400" dirty="0" smtClean="0"/>
              <a:t>           conducted in Timely and Efficient manner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Method of Conducting Council Meetings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371600"/>
            <a:ext cx="74789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Step-by-step Guidelines to Conducting:</a:t>
            </a:r>
          </a:p>
          <a:p>
            <a:r>
              <a:rPr lang="en-US" sz="3600" dirty="0" smtClean="0"/>
              <a:t>  </a:t>
            </a:r>
          </a:p>
          <a:p>
            <a:r>
              <a:rPr lang="en-US" sz="3600" dirty="0" smtClean="0"/>
              <a:t>    - Officers’ Meeting</a:t>
            </a:r>
          </a:p>
          <a:p>
            <a:endParaRPr lang="en-US" sz="3600" dirty="0" smtClean="0"/>
          </a:p>
          <a:p>
            <a:r>
              <a:rPr lang="en-US" sz="3600" dirty="0" smtClean="0"/>
              <a:t>   -  Council Meeting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uties-responsibilities-council-officers-directors (1)_Page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91200" y="1371600"/>
            <a:ext cx="2761326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" y="1524000"/>
            <a:ext cx="53340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dirty="0" smtClean="0"/>
              <a:t>  Details meaning of Order's Emblems   </a:t>
            </a:r>
          </a:p>
          <a:p>
            <a:r>
              <a:rPr lang="en-US" sz="2400" dirty="0" smtClean="0"/>
              <a:t>    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 Provides explanation of your Jewels </a:t>
            </a:r>
          </a:p>
          <a:p>
            <a:r>
              <a:rPr lang="en-US" sz="2500" dirty="0" smtClean="0"/>
              <a:t>   of Office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 Lists Duties and Responsibilities of </a:t>
            </a:r>
          </a:p>
          <a:p>
            <a:r>
              <a:rPr lang="en-US" sz="2500" dirty="0" smtClean="0"/>
              <a:t>    Council Officers and Directors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7721" y="5619690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#4241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Officers' Duties, Responsibilities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960437"/>
            <a:ext cx="85344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A "System of Rules" that Explain the Correct Conduct and Procedures to be followed in Formal Situations</a:t>
            </a:r>
          </a:p>
          <a:p>
            <a:pPr>
              <a:buNone/>
            </a:pPr>
            <a:r>
              <a:rPr lang="en-US" sz="600" dirty="0" smtClean="0"/>
              <a:t> </a:t>
            </a:r>
          </a:p>
          <a:p>
            <a:r>
              <a:rPr lang="en-US" sz="2400" dirty="0" smtClean="0"/>
              <a:t>Addresses anything that is Proper and in Good Taste</a:t>
            </a:r>
          </a:p>
          <a:p>
            <a:pPr>
              <a:buNone/>
            </a:pPr>
            <a:endParaRPr lang="en-US" sz="600" dirty="0" smtClean="0"/>
          </a:p>
          <a:p>
            <a:r>
              <a:rPr lang="en-US" sz="2400" dirty="0" smtClean="0"/>
              <a:t>It's Impossible to Cite every Rule Governing all Situations; however  apply "Formal Courtesy" and you won't go wrong in situations not addressed in KofC Protocol Booklet </a:t>
            </a:r>
            <a:r>
              <a:rPr lang="en-US" sz="2400" b="1" dirty="0" smtClean="0">
                <a:solidFill>
                  <a:srgbClr val="FF0000"/>
                </a:solidFill>
              </a:rPr>
              <a:t>#1612</a:t>
            </a:r>
          </a:p>
          <a:p>
            <a:endParaRPr lang="en-US" sz="600" b="1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Unwritten Rules to follow: </a:t>
            </a:r>
          </a:p>
          <a:p>
            <a:pPr>
              <a:buNone/>
            </a:pPr>
            <a:r>
              <a:rPr lang="en-US" sz="2400" dirty="0" smtClean="0"/>
              <a:t>         -  "Always" display Proper Consideration for Office Held and/or         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             Represented by person   </a:t>
            </a:r>
          </a:p>
          <a:p>
            <a:pPr>
              <a:buNone/>
            </a:pPr>
            <a:r>
              <a:rPr lang="en-US" sz="2400" dirty="0" smtClean="0"/>
              <a:t>         -  Do not let "Dislike for a person" Influence your Respect for         </a:t>
            </a:r>
          </a:p>
          <a:p>
            <a:pPr marL="0">
              <a:spcBef>
                <a:spcPts val="0"/>
              </a:spcBef>
              <a:buNone/>
            </a:pPr>
            <a:r>
              <a:rPr lang="en-US" sz="2400" dirty="0" smtClean="0"/>
              <a:t>            the Office he holds / represents </a:t>
            </a:r>
          </a:p>
          <a:p>
            <a:pPr>
              <a:buNone/>
            </a:pPr>
            <a:r>
              <a:rPr lang="en-US" sz="2400" dirty="0" smtClean="0"/>
              <a:t>      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8920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Protocol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598160" y="1464250"/>
            <a:ext cx="2918298" cy="4972110"/>
            <a:chOff x="5486400" y="1219200"/>
            <a:chExt cx="2918298" cy="497211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5000" t="30256" r="26731" b="23948"/>
            <a:stretch>
              <a:fillRect/>
            </a:stretch>
          </p:blipFill>
          <p:spPr bwMode="auto">
            <a:xfrm>
              <a:off x="5486400" y="1219200"/>
              <a:ext cx="2918298" cy="457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6635321" y="5791200"/>
              <a:ext cx="8322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#1612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28600" y="1600200"/>
            <a:ext cx="5181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Addresses Protocol for:</a:t>
            </a:r>
          </a:p>
          <a:p>
            <a:r>
              <a:rPr lang="en-US" sz="2400" dirty="0" smtClean="0"/>
              <a:t>   -  Meetings (council / assembly)</a:t>
            </a:r>
          </a:p>
          <a:p>
            <a:r>
              <a:rPr lang="en-US" sz="2400" dirty="0" smtClean="0"/>
              <a:t>   -  Chamber setup  (council / assembly)</a:t>
            </a:r>
          </a:p>
          <a:p>
            <a:r>
              <a:rPr lang="en-US" sz="2400" dirty="0" smtClean="0"/>
              <a:t>   -  Dress for meetings </a:t>
            </a:r>
          </a:p>
          <a:p>
            <a:r>
              <a:rPr lang="en-US" sz="2400" dirty="0" smtClean="0"/>
              <a:t>   -  Correspondence, Invitations</a:t>
            </a:r>
          </a:p>
          <a:p>
            <a:r>
              <a:rPr lang="en-US" sz="2400" dirty="0" smtClean="0"/>
              <a:t>   -  Dignitary Visits</a:t>
            </a:r>
          </a:p>
          <a:p>
            <a:r>
              <a:rPr lang="en-US" sz="2400" dirty="0" smtClean="0"/>
              <a:t>   -  Head Table, Procession</a:t>
            </a:r>
          </a:p>
          <a:p>
            <a:r>
              <a:rPr lang="en-US" sz="2400" dirty="0" smtClean="0"/>
              <a:t>   -  Flags, Jewels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8920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Protocol Handbook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Guidance Resource</a:t>
            </a:r>
            <a:endParaRPr lang="en-US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278" t="30000" r="55778" b="41379"/>
          <a:stretch>
            <a:fillRect/>
          </a:stretch>
        </p:blipFill>
        <p:spPr bwMode="auto">
          <a:xfrm>
            <a:off x="5451614" y="1295400"/>
            <a:ext cx="3463786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0" y="1049953"/>
            <a:ext cx="5562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Using it will:</a:t>
            </a:r>
          </a:p>
          <a:p>
            <a:r>
              <a:rPr lang="en-US" sz="2400" dirty="0" smtClean="0"/>
              <a:t>    -  Help you make good Use of your time</a:t>
            </a:r>
          </a:p>
          <a:p>
            <a:r>
              <a:rPr lang="en-US" sz="2400" dirty="0" smtClean="0"/>
              <a:t>    -  Focus Actions / Programs/ Activities</a:t>
            </a:r>
          </a:p>
          <a:p>
            <a:r>
              <a:rPr lang="en-US" sz="2400" dirty="0" smtClean="0"/>
              <a:t>    -  Plan for Future (set goals)</a:t>
            </a:r>
          </a:p>
          <a:p>
            <a:r>
              <a:rPr lang="en-US" sz="2400" dirty="0" smtClean="0"/>
              <a:t>    -  Keep on track with Order's Mission via </a:t>
            </a:r>
          </a:p>
          <a:p>
            <a:r>
              <a:rPr lang="en-US" sz="2400" dirty="0" smtClean="0"/>
              <a:t>       Program Spotlight </a:t>
            </a:r>
          </a:p>
          <a:p>
            <a:r>
              <a:rPr lang="en-US" sz="2400" dirty="0" smtClean="0"/>
              <a:t>    -  Determine council Needs and Prioritize</a:t>
            </a:r>
          </a:p>
          <a:p>
            <a:r>
              <a:rPr lang="en-US" sz="2400" dirty="0" smtClean="0"/>
              <a:t>    -  Track council activities / progress    </a:t>
            </a:r>
          </a:p>
          <a:p>
            <a:r>
              <a:rPr lang="en-US" sz="2400" dirty="0" smtClean="0"/>
              <a:t>    -  Measure Success</a:t>
            </a:r>
          </a:p>
          <a:p>
            <a:r>
              <a:rPr lang="en-US" sz="2400" dirty="0" smtClean="0"/>
              <a:t>    -  Evaluate Performance  </a:t>
            </a:r>
          </a:p>
          <a:p>
            <a:r>
              <a:rPr lang="en-US" sz="2400" dirty="0" smtClean="0"/>
              <a:t>    -  Determine Changes for Success    </a:t>
            </a:r>
          </a:p>
          <a:p>
            <a:r>
              <a:rPr lang="en-US" sz="2400" dirty="0" smtClean="0"/>
              <a:t>    -  Identify opportunities to integrate </a:t>
            </a:r>
          </a:p>
          <a:p>
            <a:r>
              <a:rPr lang="en-US" sz="2400" dirty="0" smtClean="0"/>
              <a:t>       membership, programming and </a:t>
            </a:r>
          </a:p>
          <a:p>
            <a:r>
              <a:rPr lang="en-US" sz="2400" dirty="0" smtClean="0"/>
              <a:t>       charitable activities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11521" y="5205237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#5033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Surge with Service </a:t>
            </a:r>
            <a:endParaRPr 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6215" t="34000" r="27713" b="48112"/>
          <a:stretch>
            <a:fillRect/>
          </a:stretch>
        </p:blipFill>
        <p:spPr bwMode="auto">
          <a:xfrm>
            <a:off x="914400" y="1066800"/>
            <a:ext cx="35052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86000" y="3886200"/>
            <a:ext cx="48622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Calibri" pitchFamily="34" charset="0"/>
              <a:buChar char="–"/>
            </a:pPr>
            <a:r>
              <a:rPr lang="en-US" sz="2400" dirty="0" smtClean="0"/>
              <a:t>  kofc.org/surge website</a:t>
            </a:r>
          </a:p>
          <a:p>
            <a:pPr>
              <a:buFont typeface="Calibri" pitchFamily="34" charset="0"/>
              <a:buChar char="–"/>
            </a:pPr>
            <a:r>
              <a:rPr lang="en-US" sz="2400" dirty="0" smtClean="0"/>
              <a:t>  Plan / Implement Service Programs</a:t>
            </a:r>
          </a:p>
          <a:p>
            <a:pPr>
              <a:buFont typeface="Calibri" pitchFamily="34" charset="0"/>
              <a:buChar char="–"/>
            </a:pPr>
            <a:r>
              <a:rPr lang="en-US" sz="2400" dirty="0" smtClean="0"/>
              <a:t>  Help your Parish / Community</a:t>
            </a:r>
          </a:p>
          <a:p>
            <a:pPr>
              <a:buFont typeface="Calibri" pitchFamily="34" charset="0"/>
              <a:buChar char="–"/>
            </a:pPr>
            <a:r>
              <a:rPr lang="en-US" sz="2400" dirty="0" smtClean="0"/>
              <a:t>  Work as a Team</a:t>
            </a:r>
          </a:p>
          <a:p>
            <a:endParaRPr lang="en-US" sz="2400" dirty="0"/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 l="28190" t="22000" r="27786" b="20667"/>
          <a:stretch>
            <a:fillRect/>
          </a:stretch>
        </p:blipFill>
        <p:spPr bwMode="auto">
          <a:xfrm>
            <a:off x="5334000" y="1066800"/>
            <a:ext cx="32766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701" t="40209" r="79772" b="48321"/>
          <a:stretch>
            <a:fillRect/>
          </a:stretch>
        </p:blipFill>
        <p:spPr bwMode="auto">
          <a:xfrm>
            <a:off x="576940" y="381000"/>
            <a:ext cx="1447800" cy="13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4600" y="581561"/>
            <a:ext cx="5230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Officers Desk Reference </a:t>
            </a:r>
          </a:p>
          <a:p>
            <a:pPr algn="ctr"/>
            <a:r>
              <a:rPr lang="en-US" sz="4000" dirty="0" smtClean="0"/>
              <a:t>(ODR)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1" y="2155370"/>
            <a:ext cx="7086599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Provides guidance on the Interpretation of:</a:t>
            </a:r>
          </a:p>
          <a:p>
            <a:pPr lvl="1">
              <a:buFont typeface="Calibri" pitchFamily="34" charset="0"/>
              <a:buChar char="–"/>
            </a:pPr>
            <a:r>
              <a:rPr lang="en-US" sz="2800" dirty="0" smtClean="0"/>
              <a:t>	Constitution and Laws of the Order</a:t>
            </a:r>
          </a:p>
          <a:p>
            <a:pPr lvl="1">
              <a:buFont typeface="Calibri" pitchFamily="34" charset="0"/>
              <a:buChar char="–"/>
            </a:pPr>
            <a:r>
              <a:rPr lang="en-US" sz="2800" dirty="0" smtClean="0"/>
              <a:t>	Laws / Rules Governing 4th Degree </a:t>
            </a:r>
          </a:p>
          <a:p>
            <a:pPr lvl="1">
              <a:buFont typeface="Calibri" pitchFamily="34" charset="0"/>
              <a:buChar char="–"/>
            </a:pPr>
            <a:r>
              <a:rPr lang="en-US" sz="2800" dirty="0" smtClean="0"/>
              <a:t>	Governance of Councils and Assemblies</a:t>
            </a:r>
          </a:p>
          <a:p>
            <a:endParaRPr lang="en-US" sz="105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Guidance is "Binding" on:</a:t>
            </a:r>
          </a:p>
          <a:p>
            <a:pPr lvl="1">
              <a:buFont typeface="Calibri" pitchFamily="34" charset="0"/>
              <a:buChar char="–"/>
            </a:pPr>
            <a:r>
              <a:rPr lang="en-US" sz="2800" dirty="0" smtClean="0"/>
              <a:t> Subordinate Units  </a:t>
            </a:r>
          </a:p>
          <a:p>
            <a:pPr lvl="1">
              <a:buFont typeface="Calibri" pitchFamily="34" charset="0"/>
              <a:buChar char="–"/>
            </a:pPr>
            <a:r>
              <a:rPr lang="en-US" sz="2800" dirty="0" smtClean="0"/>
              <a:t> Officers / Members</a:t>
            </a:r>
          </a:p>
          <a:p>
            <a:endParaRPr lang="en-US" sz="2800" dirty="0" smtClean="0"/>
          </a:p>
          <a:p>
            <a:r>
              <a:rPr lang="en-US" sz="2800" dirty="0" smtClean="0"/>
              <a:t> 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rge wservice book_Pag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8018" y="1295400"/>
            <a:ext cx="3297382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898" y="838200"/>
            <a:ext cx="56388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 Provides:</a:t>
            </a:r>
          </a:p>
          <a:p>
            <a:endParaRPr lang="en-US" sz="400" dirty="0" smtClean="0"/>
          </a:p>
          <a:p>
            <a:r>
              <a:rPr lang="en-US" sz="2200" dirty="0" smtClean="0"/>
              <a:t>      -  Information to Plan / Implement </a:t>
            </a:r>
          </a:p>
          <a:p>
            <a:r>
              <a:rPr lang="en-US" sz="2200" dirty="0" smtClean="0"/>
              <a:t>         Service Programs</a:t>
            </a:r>
          </a:p>
          <a:p>
            <a:r>
              <a:rPr lang="en-US" sz="400" dirty="0" smtClean="0"/>
              <a:t>  </a:t>
            </a:r>
          </a:p>
          <a:p>
            <a:r>
              <a:rPr lang="en-US" sz="2200" dirty="0" smtClean="0"/>
              <a:t>      -  Programs that Facilitate team-work and </a:t>
            </a:r>
          </a:p>
          <a:p>
            <a:r>
              <a:rPr lang="en-US" sz="2200" dirty="0" smtClean="0"/>
              <a:t>         Build bonds of Friendship / Fraternity </a:t>
            </a:r>
          </a:p>
          <a:p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 Describes programs in the Church, Council,   </a:t>
            </a:r>
          </a:p>
          <a:p>
            <a:r>
              <a:rPr lang="en-US" sz="2200" dirty="0" smtClean="0"/>
              <a:t>    Community, Culture of Life, Family and Youth </a:t>
            </a:r>
          </a:p>
          <a:p>
            <a:r>
              <a:rPr lang="en-US" sz="2200" dirty="0" smtClean="0"/>
              <a:t>    categories</a:t>
            </a:r>
          </a:p>
          <a:p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 Addresses:</a:t>
            </a:r>
          </a:p>
          <a:p>
            <a:r>
              <a:rPr lang="en-US" sz="2200" dirty="0" smtClean="0"/>
              <a:t>      -  Star Council</a:t>
            </a:r>
          </a:p>
          <a:p>
            <a:r>
              <a:rPr lang="en-US" sz="2200" dirty="0" smtClean="0"/>
              <a:t>      -  Council Budgets</a:t>
            </a:r>
          </a:p>
          <a:p>
            <a:r>
              <a:rPr lang="en-US" sz="2200" dirty="0" smtClean="0"/>
              <a:t>      -  International Service Awards</a:t>
            </a:r>
          </a:p>
          <a:p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 Well-run Programs assist the Needy while </a:t>
            </a:r>
          </a:p>
          <a:p>
            <a:r>
              <a:rPr lang="en-US" sz="2200" dirty="0" smtClean="0"/>
              <a:t>    Strengthening the Bonds that unite Members </a:t>
            </a:r>
          </a:p>
          <a:p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5607204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#962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Surge.....With Service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54114"/>
            <a:ext cx="9144000" cy="1121542"/>
            <a:chOff x="0" y="54114"/>
            <a:chExt cx="9144000" cy="1121542"/>
          </a:xfrm>
        </p:grpSpPr>
        <p:sp>
          <p:nvSpPr>
            <p:cNvPr id="4" name="TextBox 3"/>
            <p:cNvSpPr txBox="1"/>
            <p:nvPr/>
          </p:nvSpPr>
          <p:spPr>
            <a:xfrm>
              <a:off x="0" y="54114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Surge.....With Service</a:t>
              </a:r>
              <a:endParaRPr lang="en-US" sz="4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775546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 smtClean="0">
                  <a:solidFill>
                    <a:srgbClr val="0000FF"/>
                  </a:solidFill>
                </a:rPr>
                <a:t>http://kofc.org/un/en/members/programs/council-activities/surge-kit.html</a:t>
              </a:r>
              <a:endParaRPr lang="en-US" sz="2000" u="sng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185060" y="1223218"/>
            <a:ext cx="9448800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500" dirty="0" smtClean="0"/>
              <a:t>  Provides links to: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Surge...with Service program manual (#962) 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Grand Knight's Guide (#5085)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Method of Conducting Council Meetings (#10318)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Supply Catalog (#1264)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Charter, Constitution, Laws of the Knights of Columbus (#30)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Council Report Forms Booklet (#1436) 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Knights of Columbus Protocol Booklet (#1612)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Family of the Month booklet (#1993).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Duties / Responsibilities of Council Officers / Directors (#4241)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Knights of Columbus Round Table Program booklet (#2632)</a:t>
            </a:r>
          </a:p>
          <a:p>
            <a:pPr lvl="2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Knights of Columbus Certificates flyer (#2640)</a:t>
            </a:r>
            <a:endParaRPr lang="en-US" dirty="0" smtClean="0"/>
          </a:p>
          <a:p>
            <a:pPr lvl="2"/>
            <a:r>
              <a:rPr lang="en-US" dirty="0" smtClean="0"/>
              <a:t>    </a:t>
            </a:r>
          </a:p>
          <a:p>
            <a:pPr lvl="2"/>
            <a:r>
              <a:rPr lang="en-US" dirty="0" smtClean="0"/>
              <a:t>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54114"/>
            <a:ext cx="9144000" cy="1121542"/>
            <a:chOff x="0" y="54114"/>
            <a:chExt cx="9144000" cy="1121542"/>
          </a:xfrm>
        </p:grpSpPr>
        <p:sp>
          <p:nvSpPr>
            <p:cNvPr id="5" name="TextBox 4"/>
            <p:cNvSpPr txBox="1"/>
            <p:nvPr/>
          </p:nvSpPr>
          <p:spPr>
            <a:xfrm>
              <a:off x="0" y="54114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Surge.....With Service</a:t>
              </a:r>
              <a:endParaRPr lang="en-US" sz="4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775546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 smtClean="0">
                  <a:solidFill>
                    <a:srgbClr val="0000FF"/>
                  </a:solidFill>
                </a:rPr>
                <a:t>http://kofc.org/un/en/members/programs/council-activities/surge-kit.html</a:t>
              </a:r>
              <a:endParaRPr lang="en-US" sz="2000" u="sng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1516" y="1178702"/>
            <a:ext cx="8820300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dirty="0" smtClean="0"/>
              <a:t>  Provides links to:  </a:t>
            </a:r>
          </a:p>
          <a:p>
            <a:pPr marL="347663" lvl="1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Vocations Handbook (#1942)</a:t>
            </a:r>
          </a:p>
          <a:p>
            <a:pPr marL="347663" lvl="1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Getting Your Message Across - KofC Councils Public Relations </a:t>
            </a:r>
          </a:p>
          <a:p>
            <a:pPr marL="347663" lvl="1"/>
            <a:r>
              <a:rPr lang="en-US" sz="2400" dirty="0" smtClean="0"/>
              <a:t>    and Publicity Guide (#2235)</a:t>
            </a:r>
          </a:p>
          <a:p>
            <a:pPr marL="347663" lvl="1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Knights of Columbus Substance Abuse Awareness Poster Contest</a:t>
            </a:r>
          </a:p>
          <a:p>
            <a:pPr marL="347663" lvl="1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Substance Abuse Awareness Poster Contest Guide (#4112)</a:t>
            </a:r>
          </a:p>
          <a:p>
            <a:pPr marL="347663" lvl="1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“Your Story in Columbia” flyer (#4344)</a:t>
            </a:r>
          </a:p>
          <a:p>
            <a:pPr marL="347663" lvl="1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Parish Round Table Initiative flyer (#4519)</a:t>
            </a:r>
          </a:p>
          <a:p>
            <a:pPr marL="347663" lvl="1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  Soccer Challenge Guide (#4576)</a:t>
            </a:r>
          </a:p>
          <a:p>
            <a:pPr marL="347663" lvl="1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  Youth Protection Program booklet (#4670)</a:t>
            </a:r>
          </a:p>
          <a:p>
            <a:pPr marL="347663" lvl="1">
              <a:spcBef>
                <a:spcPts val="600"/>
              </a:spcBef>
              <a:buFont typeface="Calibri" pitchFamily="34" charset="0"/>
              <a:buChar char="‐"/>
            </a:pPr>
            <a:r>
              <a:rPr lang="en-US" sz="2400" dirty="0" smtClean="0"/>
              <a:t>  Financial Secretary Quick Facts flyer (#4720) 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54114"/>
            <a:ext cx="9144000" cy="1121542"/>
            <a:chOff x="0" y="54114"/>
            <a:chExt cx="9144000" cy="1121542"/>
          </a:xfrm>
        </p:grpSpPr>
        <p:sp>
          <p:nvSpPr>
            <p:cNvPr id="5" name="TextBox 4"/>
            <p:cNvSpPr txBox="1"/>
            <p:nvPr/>
          </p:nvSpPr>
          <p:spPr>
            <a:xfrm>
              <a:off x="0" y="54114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Surge.....With Service</a:t>
              </a:r>
              <a:endParaRPr lang="en-US" sz="4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775546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 smtClean="0">
                  <a:solidFill>
                    <a:srgbClr val="0000FF"/>
                  </a:solidFill>
                </a:rPr>
                <a:t>http://kofc.org/un/en/members/programs/council-activities/surge-kit.html</a:t>
              </a:r>
              <a:endParaRPr lang="en-US" sz="2000" u="sng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1000" y="1210300"/>
            <a:ext cx="8129598" cy="6263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dirty="0" smtClean="0"/>
              <a:t>  Provides links to:</a:t>
            </a:r>
            <a:endParaRPr lang="en-US" sz="2400" dirty="0" smtClean="0"/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Chaplain's Handbook (#945)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CIS program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Financial Aid booklet (#951)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Free Throw Guide (#1928) 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Father Michael J. McGivney Guild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“Promoting the Insurance Program” flyer (#4532)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Catholic Citizenship Essay Contest (#4202) 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Membership Recruitment and Retention Manual (#10237)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Knights of Columbus Leadership Resources (#5093)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Financial Secretary's Guide (#5089)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Safe Environment Manual (#5095)</a:t>
            </a:r>
          </a:p>
          <a:p>
            <a:pPr marL="511175" lvl="1" indent="-53975">
              <a:spcBef>
                <a:spcPts val="400"/>
              </a:spcBef>
              <a:buFont typeface="Calibri" pitchFamily="34" charset="0"/>
              <a:buChar char="‐"/>
            </a:pPr>
            <a:r>
              <a:rPr lang="en-US" sz="2400" dirty="0" smtClean="0"/>
              <a:t>  Fraternal Leader Success Planner (#5033) 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34138"/>
            <a:ext cx="76200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District Deputies' Most Important Obligation!</a:t>
            </a:r>
          </a:p>
          <a:p>
            <a:r>
              <a:rPr lang="en-US" sz="2400" dirty="0" smtClean="0"/>
              <a:t>Why?  It positions him as guide, friend, and mentor to his assigned councils.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Guide found on Knights Gear website, Only</a:t>
            </a:r>
          </a:p>
          <a:p>
            <a:r>
              <a:rPr lang="en-US" sz="2400" dirty="0" smtClean="0"/>
              <a:t>Guides Provides:</a:t>
            </a:r>
          </a:p>
          <a:p>
            <a:pPr>
              <a:buNone/>
            </a:pPr>
            <a:r>
              <a:rPr lang="en-US" sz="2400" dirty="0" smtClean="0"/>
              <a:t>        -  Officers Diagram Chart (cross) </a:t>
            </a:r>
          </a:p>
          <a:p>
            <a:pPr>
              <a:buNone/>
            </a:pPr>
            <a:r>
              <a:rPr lang="en-US" sz="2400" dirty="0" smtClean="0"/>
              <a:t>        -  Installation ceremony</a:t>
            </a:r>
          </a:p>
          <a:p>
            <a:r>
              <a:rPr lang="en-US" sz="2400" dirty="0" smtClean="0"/>
              <a:t>Officers eligible to Preside over Ceremony:</a:t>
            </a:r>
          </a:p>
          <a:p>
            <a:pPr>
              <a:buNone/>
            </a:pPr>
            <a:r>
              <a:rPr lang="en-US" sz="2400" dirty="0" smtClean="0"/>
              <a:t>       - District Deputy, Warden</a:t>
            </a:r>
          </a:p>
          <a:p>
            <a:pPr>
              <a:buNone/>
            </a:pPr>
            <a:r>
              <a:rPr lang="en-US" sz="2400" dirty="0" smtClean="0"/>
              <a:t>       - State Deputy</a:t>
            </a:r>
          </a:p>
          <a:p>
            <a:pPr>
              <a:buNone/>
            </a:pPr>
            <a:r>
              <a:rPr lang="en-US" sz="2400" dirty="0" smtClean="0"/>
              <a:t>       - Past District Deputies, Past State Deputies </a:t>
            </a:r>
            <a:endParaRPr lang="en-US" sz="2400" dirty="0"/>
          </a:p>
        </p:txBody>
      </p:sp>
      <p:pic>
        <p:nvPicPr>
          <p:cNvPr id="4" name="Picture 3" descr="0002186_installation-of-council-officers-770.jpeg"/>
          <p:cNvPicPr>
            <a:picLocks noChangeAspect="1"/>
          </p:cNvPicPr>
          <p:nvPr/>
        </p:nvPicPr>
        <p:blipFill>
          <a:blip r:embed="rId2" cstate="print"/>
          <a:srcRect l="3074" r="2851" b="4444"/>
          <a:stretch>
            <a:fillRect/>
          </a:stretch>
        </p:blipFill>
        <p:spPr>
          <a:xfrm>
            <a:off x="6172200" y="2100938"/>
            <a:ext cx="25146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Installation of Council Officers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086600" y="5340750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 770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88" y="1003979"/>
            <a:ext cx="52578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Provides:</a:t>
            </a:r>
          </a:p>
          <a:p>
            <a:pPr>
              <a:buNone/>
            </a:pPr>
            <a:r>
              <a:rPr lang="en-US" sz="2500" dirty="0" smtClean="0"/>
              <a:t>       -  History of Fr McGivney</a:t>
            </a:r>
          </a:p>
          <a:p>
            <a:pPr>
              <a:buNone/>
            </a:pPr>
            <a:r>
              <a:rPr lang="en-US" sz="2500" dirty="0" smtClean="0"/>
              <a:t>       -  Organization Chart </a:t>
            </a:r>
          </a:p>
          <a:p>
            <a:pPr>
              <a:buNone/>
            </a:pPr>
            <a:endParaRPr lang="en-US" sz="600" dirty="0" smtClean="0"/>
          </a:p>
          <a:p>
            <a:r>
              <a:rPr lang="en-US" sz="2600" dirty="0" smtClean="0"/>
              <a:t>Describes Relationship of Chaplain to the Council</a:t>
            </a:r>
          </a:p>
          <a:p>
            <a:endParaRPr lang="en-US" sz="600" dirty="0" smtClean="0"/>
          </a:p>
          <a:p>
            <a:r>
              <a:rPr lang="en-US" sz="2600" dirty="0" smtClean="0"/>
              <a:t>Details: </a:t>
            </a:r>
          </a:p>
          <a:p>
            <a:pPr>
              <a:buNone/>
            </a:pPr>
            <a:r>
              <a:rPr lang="en-US" sz="2500" dirty="0" smtClean="0"/>
              <a:t>        -  Appointment of Chaplain</a:t>
            </a:r>
          </a:p>
          <a:p>
            <a:pPr>
              <a:buNone/>
            </a:pPr>
            <a:r>
              <a:rPr lang="en-US" sz="2500" dirty="0" smtClean="0"/>
              <a:t>        -  Nature of our Order</a:t>
            </a:r>
          </a:p>
          <a:p>
            <a:pPr>
              <a:buNone/>
            </a:pPr>
            <a:r>
              <a:rPr lang="en-US" sz="2500" dirty="0" smtClean="0"/>
              <a:t>        -  Role of Chaplain in working with </a:t>
            </a:r>
          </a:p>
          <a:p>
            <a:pPr>
              <a:buNone/>
            </a:pPr>
            <a:r>
              <a:rPr lang="en-US" sz="2500" dirty="0" smtClean="0"/>
              <a:t>            council </a:t>
            </a:r>
          </a:p>
          <a:p>
            <a:pPr>
              <a:buNone/>
            </a:pPr>
            <a:endParaRPr lang="en-US" sz="26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834212" y="1132112"/>
            <a:ext cx="2841702" cy="4939982"/>
            <a:chOff x="5781130" y="1240542"/>
            <a:chExt cx="2895600" cy="4973070"/>
          </a:xfrm>
        </p:grpSpPr>
        <p:pic>
          <p:nvPicPr>
            <p:cNvPr id="4" name="Picture 3" descr="chaplain handbook #945_Page_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1130" y="1240542"/>
              <a:ext cx="2895600" cy="4613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6884111" y="5813502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#945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Resources - Chaplain's Handbook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ertificates_Page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10200" y="1088566"/>
            <a:ext cx="3428999" cy="443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781800" y="5551714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#2640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08310"/>
            <a:ext cx="51816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Contains 3rd Degree Certificates  available from Supreme </a:t>
            </a:r>
          </a:p>
          <a:p>
            <a:endParaRPr lang="en-US" sz="1200" dirty="0" smtClean="0"/>
          </a:p>
          <a:p>
            <a:r>
              <a:rPr lang="en-US" sz="2400" dirty="0" smtClean="0"/>
              <a:t>Unique way to honoring Outstanding Accomplishments of Deserving Members and their Families</a:t>
            </a:r>
          </a:p>
          <a:p>
            <a:endParaRPr lang="en-US" sz="600" dirty="0" smtClean="0"/>
          </a:p>
          <a:p>
            <a:endParaRPr lang="en-US" sz="1200" dirty="0" smtClean="0"/>
          </a:p>
          <a:p>
            <a:r>
              <a:rPr lang="en-US" sz="2400" dirty="0" smtClean="0"/>
              <a:t>Brother Knights deserve to be recognized for their Contributions </a:t>
            </a:r>
          </a:p>
          <a:p>
            <a:endParaRPr lang="en-US" sz="1200" dirty="0" smtClean="0"/>
          </a:p>
          <a:p>
            <a:r>
              <a:rPr lang="en-US" sz="2400" dirty="0" smtClean="0"/>
              <a:t>Order from Supply Department, Fraternal Services or Ceremonials Dept.  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Certificates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524000"/>
            <a:ext cx="4343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Format designed to help Quickly Locate Materials </a:t>
            </a:r>
          </a:p>
          <a:p>
            <a:endParaRPr lang="en-US" sz="2800" dirty="0" smtClean="0"/>
          </a:p>
          <a:p>
            <a:r>
              <a:rPr lang="en-US" sz="2800" dirty="0" smtClean="0"/>
              <a:t>Materials can be ordered via Requisition Form (#1)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016321" y="6229290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#1264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supply_catalog_Pag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1066800"/>
            <a:ext cx="24384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Supply Catalog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_Doc0010_Page_1.jpg"/>
          <p:cNvPicPr>
            <a:picLocks noChangeAspect="1"/>
          </p:cNvPicPr>
          <p:nvPr/>
        </p:nvPicPr>
        <p:blipFill>
          <a:blip r:embed="rId2" cstate="print"/>
          <a:srcRect l="1516" t="1111" r="2976" b="6667"/>
          <a:stretch>
            <a:fillRect/>
          </a:stretch>
        </p:blipFill>
        <p:spPr>
          <a:xfrm>
            <a:off x="2429402" y="979716"/>
            <a:ext cx="3971398" cy="52321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Supply Requisition Form #1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23258"/>
            <a:ext cx="8915400" cy="45259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State </a:t>
            </a:r>
            <a:r>
              <a:rPr lang="en-US" sz="2800" dirty="0" smtClean="0"/>
              <a:t>"Per Capita" must be paid to State Secretary before State Convention</a:t>
            </a:r>
          </a:p>
          <a:p>
            <a:pPr>
              <a:buNone/>
            </a:pPr>
            <a:r>
              <a:rPr lang="en-US" sz="2600" dirty="0" smtClean="0"/>
              <a:t>       -  Convention always held last weekend in April </a:t>
            </a:r>
          </a:p>
          <a:p>
            <a:pPr>
              <a:buNone/>
            </a:pPr>
            <a:r>
              <a:rPr lang="en-US" sz="2600" dirty="0" smtClean="0"/>
              <a:t>       -  $10 per member </a:t>
            </a:r>
          </a:p>
          <a:p>
            <a:pPr>
              <a:buNone/>
            </a:pPr>
            <a:r>
              <a:rPr lang="en-US" sz="2400" dirty="0" smtClean="0"/>
              <a:t>             -- Amount based on Membership as 1 January</a:t>
            </a:r>
          </a:p>
          <a:p>
            <a:pPr>
              <a:buNone/>
            </a:pPr>
            <a:r>
              <a:rPr lang="en-US" sz="2400" dirty="0" smtClean="0"/>
              <a:t>             -- Honorary Life Members / Disabled Members not charged</a:t>
            </a:r>
          </a:p>
          <a:p>
            <a:pPr>
              <a:buNone/>
            </a:pPr>
            <a:r>
              <a:rPr lang="en-US" sz="500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Per Capita - </a:t>
            </a:r>
            <a:r>
              <a:rPr lang="en-US" sz="4000" b="1" dirty="0" smtClean="0">
                <a:solidFill>
                  <a:srgbClr val="0000FF"/>
                </a:solidFill>
              </a:rPr>
              <a:t>State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558" t="39636" r="79749" b="48056"/>
          <a:stretch>
            <a:fillRect/>
          </a:stretch>
        </p:blipFill>
        <p:spPr bwMode="auto">
          <a:xfrm>
            <a:off x="533400" y="2286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21826" y="579995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ODR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891540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dirty="0" smtClean="0"/>
              <a:t>   </a:t>
            </a:r>
            <a:r>
              <a:rPr lang="en-US" sz="2500" u="sng" dirty="0" smtClean="0"/>
              <a:t>Is not</a:t>
            </a:r>
            <a:r>
              <a:rPr lang="en-US" sz="2500" dirty="0" smtClean="0"/>
              <a:t> Legal Advice which persons can rely for Securing Rights / </a:t>
            </a:r>
          </a:p>
          <a:p>
            <a:r>
              <a:rPr lang="en-US" sz="2500" dirty="0" smtClean="0"/>
              <a:t>     Remedies under Law of Jurisdiction</a:t>
            </a:r>
          </a:p>
          <a:p>
            <a:endParaRPr lang="en-US" sz="1100" dirty="0" smtClean="0"/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   </a:t>
            </a:r>
            <a:r>
              <a:rPr lang="en-US" sz="2500" u="sng" dirty="0" smtClean="0"/>
              <a:t>Does not</a:t>
            </a:r>
            <a:r>
              <a:rPr lang="en-US" sz="2500" dirty="0" smtClean="0"/>
              <a:t> create Affirmative Rights, Benefits, or Causes of Action</a:t>
            </a:r>
          </a:p>
          <a:p>
            <a:r>
              <a:rPr lang="en-US" sz="2500" dirty="0" smtClean="0"/>
              <a:t>     Substantive or Procedural, Enforceable at Law or in Equity   </a:t>
            </a:r>
          </a:p>
          <a:p>
            <a:r>
              <a:rPr lang="en-US" sz="2500" dirty="0" smtClean="0"/>
              <a:t>     against:</a:t>
            </a:r>
          </a:p>
          <a:p>
            <a:pPr lvl="2">
              <a:buFont typeface="Calibri" pitchFamily="34" charset="0"/>
              <a:buChar char="–"/>
            </a:pPr>
            <a:r>
              <a:rPr lang="en-US" sz="2400" dirty="0" smtClean="0"/>
              <a:t>  Supreme Council</a:t>
            </a:r>
          </a:p>
          <a:p>
            <a:pPr lvl="2">
              <a:buFont typeface="Calibri" pitchFamily="34" charset="0"/>
              <a:buChar char="–"/>
            </a:pPr>
            <a:r>
              <a:rPr lang="en-US" sz="2400" dirty="0" smtClean="0"/>
              <a:t>  Subordinate Units </a:t>
            </a:r>
          </a:p>
          <a:p>
            <a:pPr lvl="2">
              <a:buFont typeface="Calibri" pitchFamily="34" charset="0"/>
              <a:buChar char="–"/>
            </a:pPr>
            <a:r>
              <a:rPr lang="en-US" sz="2400" dirty="0" smtClean="0"/>
              <a:t>  Officers / Members of Council </a:t>
            </a:r>
          </a:p>
          <a:p>
            <a:pPr lvl="2">
              <a:buFont typeface="Calibri" pitchFamily="34" charset="0"/>
              <a:buChar char="–"/>
            </a:pPr>
            <a:endParaRPr lang="en-US" sz="1100" dirty="0" smtClean="0"/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   </a:t>
            </a:r>
            <a:r>
              <a:rPr lang="en-US" sz="2600" u="sng" dirty="0" smtClean="0"/>
              <a:t>Unless stated</a:t>
            </a:r>
            <a:r>
              <a:rPr lang="en-US" sz="2600" dirty="0" smtClean="0"/>
              <a:t>, ODR does not impose Obligations/Liabilities on:    </a:t>
            </a:r>
          </a:p>
          <a:p>
            <a:pPr lvl="2">
              <a:buFont typeface="Calibri" pitchFamily="34" charset="0"/>
              <a:buChar char="–"/>
            </a:pPr>
            <a:r>
              <a:rPr lang="en-US" sz="2400" dirty="0" smtClean="0"/>
              <a:t>  Supreme Council</a:t>
            </a:r>
          </a:p>
          <a:p>
            <a:pPr lvl="2">
              <a:buFont typeface="Calibri" pitchFamily="34" charset="0"/>
              <a:buChar char="–"/>
            </a:pPr>
            <a:r>
              <a:rPr lang="en-US" sz="2400" dirty="0" smtClean="0"/>
              <a:t>  Subordinate Units</a:t>
            </a:r>
          </a:p>
          <a:p>
            <a:pPr lvl="2">
              <a:buFont typeface="Calibri" pitchFamily="34" charset="0"/>
              <a:buChar char="–"/>
            </a:pPr>
            <a:r>
              <a:rPr lang="en-US" sz="2400" dirty="0" smtClean="0"/>
              <a:t>  Officers / Members of a Council</a:t>
            </a:r>
          </a:p>
          <a:p>
            <a:r>
              <a:rPr lang="en-US" sz="2800" dirty="0" smtClean="0"/>
              <a:t> 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Doc0010_Page_2.jpg"/>
          <p:cNvPicPr>
            <a:picLocks noChangeAspect="1"/>
          </p:cNvPicPr>
          <p:nvPr/>
        </p:nvPicPr>
        <p:blipFill>
          <a:blip r:embed="rId2" cstate="print"/>
          <a:srcRect l="10448" t="1429" r="11940" b="12857"/>
          <a:stretch>
            <a:fillRect/>
          </a:stretch>
        </p:blipFill>
        <p:spPr>
          <a:xfrm>
            <a:off x="5758542" y="2639366"/>
            <a:ext cx="3099526" cy="35763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76200" y="10854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Per Capita Form - State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055912"/>
            <a:ext cx="7495322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  Number of Members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  Per Capita X $10.00 per member </a:t>
            </a:r>
            <a:r>
              <a:rPr lang="en-US" sz="2400" dirty="0" smtClean="0">
                <a:solidFill>
                  <a:srgbClr val="0000FF"/>
                </a:solidFill>
              </a:rPr>
              <a:t>(Resolution #1)</a:t>
            </a:r>
            <a:endParaRPr lang="en-US" sz="2400" dirty="0" smtClean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  College Council State Per Capita X $5.00 </a:t>
            </a:r>
            <a:r>
              <a:rPr lang="en-US" sz="2400" dirty="0" smtClean="0">
                <a:solidFill>
                  <a:srgbClr val="0000FF"/>
                </a:solidFill>
              </a:rPr>
              <a:t>(Resolution #11)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  Fifty 50% of your Council's Pennies from </a:t>
            </a:r>
          </a:p>
          <a:p>
            <a:r>
              <a:rPr lang="en-US" sz="2400" dirty="0" smtClean="0"/>
              <a:t>    Heaven Collection Fund </a:t>
            </a:r>
            <a:r>
              <a:rPr lang="en-US" sz="2400" dirty="0" smtClean="0">
                <a:solidFill>
                  <a:srgbClr val="0000FF"/>
                </a:solidFill>
              </a:rPr>
              <a:t>(Resolution #11)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  Special Olympics </a:t>
            </a:r>
            <a:r>
              <a:rPr lang="en-US" sz="2400" dirty="0" smtClean="0">
                <a:solidFill>
                  <a:srgbClr val="0000FF"/>
                </a:solidFill>
              </a:rPr>
              <a:t>(Donation)</a:t>
            </a:r>
            <a:r>
              <a:rPr lang="en-US" sz="2400" dirty="0" smtClean="0"/>
              <a:t> 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  Catholic Youth </a:t>
            </a:r>
            <a:r>
              <a:rPr lang="en-US" sz="2400" dirty="0" smtClean="0">
                <a:solidFill>
                  <a:srgbClr val="0000FF"/>
                </a:solidFill>
              </a:rPr>
              <a:t>(Donation)</a:t>
            </a:r>
            <a:endParaRPr lang="en-US" sz="2400" dirty="0" smtClean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  Respect Life/March for Life </a:t>
            </a:r>
            <a:r>
              <a:rPr lang="en-US" sz="2400" dirty="0" smtClean="0">
                <a:solidFill>
                  <a:srgbClr val="0000FF"/>
                </a:solidFill>
              </a:rPr>
              <a:t>(Donation)</a:t>
            </a:r>
            <a:endParaRPr lang="en-US" sz="2400" dirty="0" smtClean="0"/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/>
              <a:t>  Seminarian Education Fund </a:t>
            </a:r>
            <a:r>
              <a:rPr lang="en-US" sz="2400" dirty="0" smtClean="0">
                <a:solidFill>
                  <a:srgbClr val="0000FF"/>
                </a:solidFill>
              </a:rPr>
              <a:t> (Donation)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10346"/>
            <a:ext cx="8915400" cy="45259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Supreme</a:t>
            </a:r>
            <a:r>
              <a:rPr lang="en-US" sz="2800" dirty="0" smtClean="0"/>
              <a:t> "Per Capita" is paid twice a year (due by 15 Feb and 15 Aug) </a:t>
            </a:r>
          </a:p>
          <a:p>
            <a:pPr>
              <a:buNone/>
            </a:pPr>
            <a:r>
              <a:rPr lang="en-US" sz="2700" dirty="0" smtClean="0"/>
              <a:t>       -  $ 1.75 per member (amount billed twice a year)  </a:t>
            </a:r>
          </a:p>
          <a:p>
            <a:pPr>
              <a:buNone/>
            </a:pPr>
            <a:r>
              <a:rPr lang="en-US" sz="2700" dirty="0" smtClean="0"/>
              <a:t>       -  $ 1.00 per member for Culture of Life </a:t>
            </a:r>
          </a:p>
          <a:p>
            <a:pPr>
              <a:buNone/>
            </a:pPr>
            <a:r>
              <a:rPr lang="en-US" sz="2700" dirty="0" smtClean="0"/>
              <a:t>       -  $ 0.50 cents per member for Catholic Advertising </a:t>
            </a:r>
          </a:p>
          <a:p>
            <a:pPr>
              <a:buNone/>
            </a:pPr>
            <a:r>
              <a:rPr lang="en-US" sz="800" dirty="0" smtClean="0"/>
              <a:t>             </a:t>
            </a:r>
          </a:p>
          <a:p>
            <a:r>
              <a:rPr lang="en-US" sz="2800" dirty="0" smtClean="0"/>
              <a:t>Councils not billed for Honorary Life Members and        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    Disabled Members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Per Capita - </a:t>
            </a:r>
            <a:r>
              <a:rPr lang="en-US" sz="4000" b="1" dirty="0" smtClean="0">
                <a:solidFill>
                  <a:srgbClr val="FF0000"/>
                </a:solidFill>
              </a:rPr>
              <a:t>Supreme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708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State Directory Form</a:t>
            </a:r>
            <a:endParaRPr lang="en-US" sz="2000" dirty="0"/>
          </a:p>
        </p:txBody>
      </p:sp>
      <p:pic>
        <p:nvPicPr>
          <p:cNvPr id="5" name="Picture 4" descr="Scan_Doc0010_Page_3.jpg"/>
          <p:cNvPicPr>
            <a:picLocks noChangeAspect="1"/>
          </p:cNvPicPr>
          <p:nvPr/>
        </p:nvPicPr>
        <p:blipFill>
          <a:blip r:embed="rId2" cstate="print"/>
          <a:srcRect l="7170" t="6667" r="8700" b="21111"/>
          <a:stretch>
            <a:fillRect/>
          </a:stretch>
        </p:blipFill>
        <p:spPr>
          <a:xfrm>
            <a:off x="5410200" y="1676400"/>
            <a:ext cx="3481753" cy="4114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838200"/>
            <a:ext cx="53340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 Due:  </a:t>
            </a:r>
            <a:r>
              <a:rPr lang="en-US" sz="2200" dirty="0" smtClean="0">
                <a:solidFill>
                  <a:srgbClr val="FF0000"/>
                </a:solidFill>
              </a:rPr>
              <a:t>Day after Election of Council Officers, 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FF0000"/>
                </a:solidFill>
              </a:rPr>
              <a:t>              but NLT 20 June 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 Information Required:</a:t>
            </a:r>
          </a:p>
          <a:p>
            <a:r>
              <a:rPr lang="en-US" sz="2200" dirty="0" smtClean="0"/>
              <a:t>     - Council </a:t>
            </a:r>
          </a:p>
          <a:p>
            <a:r>
              <a:rPr lang="en-US" sz="2200" dirty="0" smtClean="0"/>
              <a:t>          -- Council Name, Number, Charter City,</a:t>
            </a:r>
          </a:p>
          <a:p>
            <a:r>
              <a:rPr lang="en-US" sz="2200" dirty="0" smtClean="0"/>
              <a:t>              Charter Date, District, Meeting Date, </a:t>
            </a:r>
          </a:p>
          <a:p>
            <a:r>
              <a:rPr lang="en-US" sz="2200" dirty="0" smtClean="0"/>
              <a:t>              Time and Location, Phone #</a:t>
            </a:r>
          </a:p>
          <a:p>
            <a:r>
              <a:rPr lang="en-US" sz="2200" dirty="0" smtClean="0"/>
              <a:t>     -  Grand Knight, Financial Secretary,    </a:t>
            </a:r>
          </a:p>
          <a:p>
            <a:r>
              <a:rPr lang="en-US" sz="2200" dirty="0" smtClean="0"/>
              <a:t>         Chaplain, Council Program Director, </a:t>
            </a:r>
          </a:p>
          <a:p>
            <a:r>
              <a:rPr lang="en-US" sz="2200" dirty="0" smtClean="0"/>
              <a:t>         Council Membership Director</a:t>
            </a:r>
          </a:p>
          <a:p>
            <a:r>
              <a:rPr lang="en-US" sz="2200" dirty="0" smtClean="0"/>
              <a:t>           -- Name, Wife's First name, Address, </a:t>
            </a:r>
          </a:p>
          <a:p>
            <a:r>
              <a:rPr lang="en-US" sz="2200" dirty="0" smtClean="0"/>
              <a:t>               City, State, Zip, Home Phone, Work </a:t>
            </a:r>
          </a:p>
          <a:p>
            <a:r>
              <a:rPr lang="en-US" sz="2200" dirty="0" smtClean="0"/>
              <a:t>               Phone, Cell Phone, Email Address </a:t>
            </a:r>
          </a:p>
          <a:p>
            <a:endParaRPr lang="en-US" sz="600" dirty="0" smtClean="0"/>
          </a:p>
          <a:p>
            <a:r>
              <a:rPr lang="en-US" sz="2200" dirty="0" smtClean="0"/>
              <a:t>Mail / Email to: </a:t>
            </a:r>
          </a:p>
          <a:p>
            <a:r>
              <a:rPr lang="en-US" sz="2200" dirty="0" smtClean="0"/>
              <a:t>           State Secretary</a:t>
            </a:r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/>
              <a:t>           Roy Anderle</a:t>
            </a:r>
          </a:p>
          <a:p>
            <a:r>
              <a:rPr lang="en-US" sz="2200" dirty="0" smtClean="0"/>
              <a:t>           3671 Hwy 8 W,  Mena, AR 71953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54" y="1014865"/>
            <a:ext cx="8153404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Point of Contacts:</a:t>
            </a:r>
          </a:p>
          <a:p>
            <a:pPr>
              <a:buNone/>
            </a:pPr>
            <a:r>
              <a:rPr lang="en-US" sz="2500" dirty="0" smtClean="0"/>
              <a:t>       -  Admissions (First) Degree:  Grand Knight</a:t>
            </a:r>
          </a:p>
          <a:p>
            <a:pPr>
              <a:buNone/>
            </a:pPr>
            <a:r>
              <a:rPr lang="en-US" sz="2500" dirty="0" smtClean="0"/>
              <a:t>       -  Formation (Second) Knighthood (Third): Ceremonials</a:t>
            </a:r>
          </a:p>
          <a:p>
            <a:pPr>
              <a:spcBef>
                <a:spcPts val="0"/>
              </a:spcBef>
              <a:buNone/>
            </a:pPr>
            <a:r>
              <a:rPr lang="en-US" sz="2500" dirty="0" smtClean="0"/>
              <a:t>          Director Benjamin </a:t>
            </a:r>
            <a:r>
              <a:rPr lang="en-US" sz="2500" dirty="0" err="1" smtClean="0"/>
              <a:t>Frizzell</a:t>
            </a:r>
            <a:endParaRPr lang="en-US" sz="2500" dirty="0" smtClean="0"/>
          </a:p>
          <a:p>
            <a:pPr>
              <a:buNone/>
            </a:pPr>
            <a:r>
              <a:rPr lang="en-US" sz="2500" dirty="0" smtClean="0"/>
              <a:t>       -  Patriotic (Fourth) Degree:  District Master Newton </a:t>
            </a:r>
          </a:p>
          <a:p>
            <a:pPr>
              <a:spcBef>
                <a:spcPts val="0"/>
              </a:spcBef>
              <a:buNone/>
            </a:pPr>
            <a:r>
              <a:rPr lang="en-US" sz="2500" dirty="0" smtClean="0"/>
              <a:t>          White</a:t>
            </a:r>
          </a:p>
          <a:p>
            <a:r>
              <a:rPr lang="en-US" sz="2700" dirty="0" smtClean="0"/>
              <a:t>POC email addresses: </a:t>
            </a:r>
          </a:p>
          <a:p>
            <a:pPr>
              <a:buNone/>
            </a:pPr>
            <a:r>
              <a:rPr lang="en-US" sz="2500" dirty="0" smtClean="0"/>
              <a:t>       -  </a:t>
            </a:r>
            <a:r>
              <a:rPr lang="en-US" sz="2500" dirty="0" smtClean="0">
                <a:solidFill>
                  <a:srgbClr val="555555"/>
                </a:solidFill>
              </a:rPr>
              <a:t>benjamin.frizzell@gmail.com      </a:t>
            </a:r>
          </a:p>
          <a:p>
            <a:pPr>
              <a:buNone/>
            </a:pPr>
            <a:r>
              <a:rPr lang="en-US" sz="2500" dirty="0" smtClean="0">
                <a:solidFill>
                  <a:srgbClr val="555555"/>
                </a:solidFill>
              </a:rPr>
              <a:t>       -  nwhite@isiequip.com</a:t>
            </a:r>
          </a:p>
          <a:p>
            <a:pPr>
              <a:buNone/>
            </a:pPr>
            <a:endParaRPr lang="en-US" sz="400" dirty="0" smtClean="0"/>
          </a:p>
          <a:p>
            <a:pPr>
              <a:buNone/>
            </a:pPr>
            <a:r>
              <a:rPr lang="en-US" sz="2600" dirty="0" smtClean="0"/>
              <a:t>  Note:  </a:t>
            </a:r>
            <a:r>
              <a:rPr lang="en-US" sz="2600" dirty="0" smtClean="0">
                <a:solidFill>
                  <a:srgbClr val="0000FF"/>
                </a:solidFill>
              </a:rPr>
              <a:t>All Admissions (First) Degree Exemplifications should be held in Honor of Blessed Fr. Stanley Rother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Exemplifications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2" y="990600"/>
            <a:ext cx="8044546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Keep </a:t>
            </a:r>
            <a:r>
              <a:rPr lang="en-US" sz="2600" b="1" dirty="0" smtClean="0">
                <a:solidFill>
                  <a:srgbClr val="0000FF"/>
                </a:solidFill>
              </a:rPr>
              <a:t>District Deputy and Field Agent </a:t>
            </a:r>
            <a:r>
              <a:rPr lang="en-US" sz="2600" dirty="0" smtClean="0"/>
              <a:t>apprised of all Admission (First) Degree Exemplifications</a:t>
            </a:r>
          </a:p>
          <a:p>
            <a:pPr>
              <a:buNone/>
            </a:pPr>
            <a:endParaRPr lang="en-US" sz="1200" dirty="0" smtClean="0"/>
          </a:p>
          <a:p>
            <a:r>
              <a:rPr lang="en-US" sz="2600" dirty="0" smtClean="0"/>
              <a:t>Form 100s must be signed by council Grand Knight and Financial Secretary</a:t>
            </a:r>
          </a:p>
          <a:p>
            <a:endParaRPr lang="en-US" sz="1200" dirty="0" smtClean="0"/>
          </a:p>
          <a:p>
            <a:r>
              <a:rPr lang="en-US" sz="2600" dirty="0" smtClean="0"/>
              <a:t>Ensure Financial Secretary submits Form 100 to Membership@KofC.org after Admission (First) Degree Exemplification </a:t>
            </a:r>
          </a:p>
          <a:p>
            <a:endParaRPr lang="en-US" sz="600" dirty="0" smtClean="0"/>
          </a:p>
          <a:p>
            <a:pPr>
              <a:buNone/>
            </a:pPr>
            <a:endParaRPr lang="en-US" sz="2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Exemplifications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596"/>
            <a:ext cx="8610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Keep </a:t>
            </a:r>
            <a:r>
              <a:rPr lang="en-US" sz="2600" b="1" dirty="0" smtClean="0">
                <a:solidFill>
                  <a:srgbClr val="0000FF"/>
                </a:solidFill>
              </a:rPr>
              <a:t>District Deputy / Field Agent </a:t>
            </a:r>
            <a:r>
              <a:rPr lang="en-US" sz="2600" dirty="0" smtClean="0"/>
              <a:t>apprised when coordinating / scheduling: </a:t>
            </a:r>
          </a:p>
          <a:p>
            <a:pPr>
              <a:buNone/>
            </a:pPr>
            <a:r>
              <a:rPr lang="en-US" sz="2500" dirty="0" smtClean="0"/>
              <a:t>         -  Formation (Second), Knighthood (Third) Exemplifications</a:t>
            </a:r>
          </a:p>
          <a:p>
            <a:pPr>
              <a:spcBef>
                <a:spcPts val="200"/>
              </a:spcBef>
              <a:buNone/>
            </a:pPr>
            <a:r>
              <a:rPr lang="en-US" sz="2500" dirty="0" smtClean="0"/>
              <a:t>         -  Patriotic (Fourth) Degree Exemplifications</a:t>
            </a:r>
          </a:p>
          <a:p>
            <a:pPr>
              <a:spcBef>
                <a:spcPts val="600"/>
              </a:spcBef>
              <a:buNone/>
            </a:pPr>
            <a:endParaRPr lang="en-US" sz="400" dirty="0" smtClean="0"/>
          </a:p>
          <a:p>
            <a:pPr>
              <a:spcBef>
                <a:spcPts val="600"/>
              </a:spcBef>
            </a:pPr>
            <a:r>
              <a:rPr lang="en-US" sz="2500" dirty="0" smtClean="0"/>
              <a:t>Ensure District Deputy accomplishes Degree Exemplification  Report - Form 450</a:t>
            </a:r>
          </a:p>
          <a:p>
            <a:pPr>
              <a:spcBef>
                <a:spcPts val="600"/>
              </a:spcBef>
              <a:buNone/>
            </a:pPr>
            <a:endParaRPr lang="en-US" sz="400" dirty="0" smtClean="0"/>
          </a:p>
          <a:p>
            <a:pPr>
              <a:spcBef>
                <a:spcPts val="600"/>
              </a:spcBef>
            </a:pPr>
            <a:r>
              <a:rPr lang="en-US" sz="2500" dirty="0" smtClean="0">
                <a:solidFill>
                  <a:srgbClr val="0000FF"/>
                </a:solidFill>
              </a:rPr>
              <a:t>Next 2nd / 3rd Degree Exemplifications:</a:t>
            </a:r>
          </a:p>
          <a:p>
            <a:pPr>
              <a:spcBef>
                <a:spcPts val="600"/>
              </a:spcBef>
              <a:buNone/>
            </a:pPr>
            <a:r>
              <a:rPr lang="en-US" sz="2500" dirty="0" smtClean="0">
                <a:solidFill>
                  <a:srgbClr val="0000FF"/>
                </a:solidFill>
              </a:rPr>
              <a:t>         -  17 Sep:  Little Rock, Christ the King, Registration - Noon            </a:t>
            </a:r>
          </a:p>
          <a:p>
            <a:pPr>
              <a:spcBef>
                <a:spcPts val="600"/>
              </a:spcBef>
              <a:buNone/>
            </a:pPr>
            <a:r>
              <a:rPr lang="en-US" sz="2500" dirty="0" smtClean="0">
                <a:solidFill>
                  <a:srgbClr val="0000FF"/>
                </a:solidFill>
              </a:rPr>
              <a:t>         -  15 Oct:  Altus, St Mary's, Registration - Noon</a:t>
            </a:r>
          </a:p>
          <a:p>
            <a:pPr>
              <a:spcBef>
                <a:spcPts val="600"/>
              </a:spcBef>
              <a:buNone/>
            </a:pPr>
            <a:endParaRPr lang="en-US" sz="400" dirty="0" smtClean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500" dirty="0" smtClean="0">
                <a:solidFill>
                  <a:srgbClr val="0000FF"/>
                </a:solidFill>
              </a:rPr>
              <a:t>Next 4th Degree Exemplification:</a:t>
            </a:r>
          </a:p>
          <a:p>
            <a:pPr>
              <a:spcBef>
                <a:spcPts val="600"/>
              </a:spcBef>
              <a:buNone/>
            </a:pPr>
            <a:r>
              <a:rPr lang="en-US" sz="2500" dirty="0" smtClean="0">
                <a:solidFill>
                  <a:srgbClr val="0000FF"/>
                </a:solidFill>
              </a:rPr>
              <a:t>         -  14 Oct:  Little Rock, Christ the King, Registration - 12:30pm</a:t>
            </a:r>
          </a:p>
          <a:p>
            <a:pPr>
              <a:buNone/>
            </a:pPr>
            <a:endParaRPr lang="en-US" sz="2600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Exemplifications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gree Exemplification Report Form 450.jpg"/>
          <p:cNvPicPr>
            <a:picLocks noChangeAspect="1"/>
          </p:cNvPicPr>
          <p:nvPr/>
        </p:nvPicPr>
        <p:blipFill>
          <a:blip r:embed="rId2" cstate="print"/>
          <a:srcRect b="4444"/>
          <a:stretch>
            <a:fillRect/>
          </a:stretch>
        </p:blipFill>
        <p:spPr>
          <a:xfrm>
            <a:off x="2559439" y="983851"/>
            <a:ext cx="3929136" cy="4372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Degree Exemplification Report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5358100"/>
            <a:ext cx="1183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Form 450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5791200"/>
            <a:ext cx="4992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Email to:  ceremonials@kofc.org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167" t="10000" r="45394" b="28667"/>
          <a:stretch>
            <a:fillRect/>
          </a:stretch>
        </p:blipFill>
        <p:spPr bwMode="auto">
          <a:xfrm>
            <a:off x="5105400" y="990600"/>
            <a:ext cx="38100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200" y="990600"/>
            <a:ext cx="5638802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Admissions (First) Degree video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       -  View from Officer's Online 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       -  Download from Officer's Online</a:t>
            </a:r>
          </a:p>
          <a:p>
            <a:r>
              <a:rPr lang="en-US" sz="2400" dirty="0" smtClean="0"/>
              <a:t>                                       or</a:t>
            </a:r>
          </a:p>
          <a:p>
            <a:r>
              <a:rPr lang="en-US" sz="2400" dirty="0" smtClean="0"/>
              <a:t>       -  Order Video from Officer's Online</a:t>
            </a:r>
          </a:p>
          <a:p>
            <a:endParaRPr lang="en-US" sz="8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For Written Transcript / materials     </a:t>
            </a:r>
          </a:p>
          <a:p>
            <a:r>
              <a:rPr lang="en-US" sz="2400" dirty="0" smtClean="0"/>
              <a:t>        -  Email: ceremonials@kofc.org </a:t>
            </a:r>
          </a:p>
          <a:p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6629400" y="3200400"/>
            <a:ext cx="1295400" cy="838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85800" y="4223654"/>
            <a:ext cx="5456583" cy="2329546"/>
            <a:chOff x="1219200" y="4147454"/>
            <a:chExt cx="5456583" cy="232954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167" t="49291" r="59296" b="28667"/>
            <a:stretch>
              <a:fillRect/>
            </a:stretch>
          </p:blipFill>
          <p:spPr bwMode="auto">
            <a:xfrm>
              <a:off x="1219200" y="4147454"/>
              <a:ext cx="5456583" cy="2057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4278086" y="5192486"/>
              <a:ext cx="2057400" cy="1284514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Admission (First Degree) Video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pel Pi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325" y="2382975"/>
            <a:ext cx="2224216" cy="2057400"/>
          </a:xfrm>
          <a:prstGeom prst="rect">
            <a:avLst/>
          </a:prstGeom>
        </p:spPr>
      </p:pic>
      <p:pic>
        <p:nvPicPr>
          <p:cNvPr id="7" name="Picture 6" descr="Rosary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295400"/>
            <a:ext cx="2419350" cy="3048000"/>
          </a:xfrm>
          <a:prstGeom prst="rect">
            <a:avLst/>
          </a:prstGeom>
        </p:spPr>
      </p:pic>
      <p:pic>
        <p:nvPicPr>
          <p:cNvPr id="8" name="Picture 7" descr="These Men called Knight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1375" y="1766450"/>
            <a:ext cx="195453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Exemplifications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211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Don't Forget!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5065693"/>
            <a:ext cx="77427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When utilizing Video for 1st Degree Exemplification,</a:t>
            </a:r>
          </a:p>
          <a:p>
            <a:pPr algn="ctr"/>
            <a:r>
              <a:rPr lang="en-US" sz="2800" dirty="0" smtClean="0"/>
              <a:t>use Props, e.g. Compass, during ceremony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162579" y="4485900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937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200" y="1295400"/>
            <a:ext cx="4343400" cy="2209800"/>
            <a:chOff x="457200" y="990600"/>
            <a:chExt cx="7862890" cy="372012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5296" t="3226" r="2000" b="70101"/>
            <a:stretch>
              <a:fillRect/>
            </a:stretch>
          </p:blipFill>
          <p:spPr bwMode="auto">
            <a:xfrm>
              <a:off x="5181600" y="2362200"/>
              <a:ext cx="313849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67" t="3226" r="2000"/>
            <a:stretch>
              <a:fillRect/>
            </a:stretch>
          </p:blipFill>
          <p:spPr bwMode="auto">
            <a:xfrm>
              <a:off x="457200" y="990600"/>
              <a:ext cx="5068148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6"/>
            <p:cNvSpPr/>
            <p:nvPr/>
          </p:nvSpPr>
          <p:spPr>
            <a:xfrm>
              <a:off x="4343400" y="990600"/>
              <a:ext cx="1371600" cy="9906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562600" y="1981200"/>
              <a:ext cx="1237788" cy="112069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182734" y="4125951"/>
              <a:ext cx="15510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kofc.org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333" t="8667" r="5000" b="15333"/>
          <a:stretch>
            <a:fillRect/>
          </a:stretch>
        </p:blipFill>
        <p:spPr bwMode="auto">
          <a:xfrm>
            <a:off x="2209800" y="3886200"/>
            <a:ext cx="4495800" cy="232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3124200" y="4038600"/>
            <a:ext cx="1219200" cy="762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438400" y="4724400"/>
            <a:ext cx="762000" cy="8382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019800" y="1447800"/>
            <a:ext cx="2590800" cy="3124200"/>
            <a:chOff x="1219200" y="934720"/>
            <a:chExt cx="6629400" cy="569468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361" t="8889" r="20139" b="6667"/>
            <a:stretch>
              <a:fillRect/>
            </a:stretch>
          </p:blipFill>
          <p:spPr bwMode="auto">
            <a:xfrm>
              <a:off x="1447800" y="934720"/>
              <a:ext cx="6400800" cy="5405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1"/>
            <p:cNvSpPr/>
            <p:nvPr/>
          </p:nvSpPr>
          <p:spPr>
            <a:xfrm>
              <a:off x="1219200" y="5638800"/>
              <a:ext cx="1371600" cy="9906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24060" t="25249" r="57803" b="69224"/>
          <a:stretch>
            <a:fillRect/>
          </a:stretch>
        </p:blipFill>
        <p:spPr bwMode="auto">
          <a:xfrm>
            <a:off x="152400" y="5638800"/>
            <a:ext cx="4114800" cy="783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Knights Gear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642" t="10167" r="5311" b="4856"/>
          <a:stretch>
            <a:fillRect/>
          </a:stretch>
        </p:blipFill>
        <p:spPr bwMode="auto">
          <a:xfrm>
            <a:off x="0" y="10668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Subjects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04800" y="1132112"/>
            <a:ext cx="5299170" cy="3810000"/>
            <a:chOff x="65310" y="1066800"/>
            <a:chExt cx="5299170" cy="3810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333" t="4667" r="10000" b="2000"/>
            <a:stretch>
              <a:fillRect/>
            </a:stretch>
          </p:blipFill>
          <p:spPr bwMode="auto">
            <a:xfrm>
              <a:off x="457200" y="1066800"/>
              <a:ext cx="4907280" cy="3505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Oval 13"/>
            <p:cNvSpPr/>
            <p:nvPr/>
          </p:nvSpPr>
          <p:spPr>
            <a:xfrm>
              <a:off x="65310" y="1295400"/>
              <a:ext cx="1600200" cy="35814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l="8333" t="23028" r="74454" b="2000"/>
          <a:stretch>
            <a:fillRect/>
          </a:stretch>
        </p:blipFill>
        <p:spPr bwMode="auto">
          <a:xfrm>
            <a:off x="6542316" y="1034140"/>
            <a:ext cx="1981200" cy="539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81002" y="5170716"/>
            <a:ext cx="5881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Recommend Using Search Feature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Knights Gear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0742" y="1034144"/>
            <a:ext cx="83058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 Most Printed Materials can be ordered in English,</a:t>
            </a:r>
          </a:p>
          <a:p>
            <a:r>
              <a:rPr lang="en-US" sz="2800" dirty="0" smtClean="0"/>
              <a:t>   Spanish, and French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Most KofC Forms and Pamphlets are Free or low cost </a:t>
            </a:r>
          </a:p>
          <a:p>
            <a:r>
              <a:rPr lang="en-US" sz="1600" dirty="0" smtClean="0"/>
              <a:t>   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At Checkout:  Ensure to select your desired mode </a:t>
            </a:r>
          </a:p>
          <a:p>
            <a:r>
              <a:rPr lang="en-US" sz="2800" dirty="0" smtClean="0"/>
              <a:t>    of Shipment - Default is not least expensive!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Recommend Using Search Feature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Hint! </a:t>
            </a:r>
            <a:r>
              <a:rPr lang="en-US" sz="2800" dirty="0" smtClean="0"/>
              <a:t> Field Agents can get forms at </a:t>
            </a:r>
            <a:r>
              <a:rPr lang="en-US" sz="2800" b="1" dirty="0" smtClean="0">
                <a:solidFill>
                  <a:srgbClr val="33CC33"/>
                </a:solidFill>
              </a:rPr>
              <a:t>No Charge! </a:t>
            </a:r>
            <a:endParaRPr lang="en-US" sz="2800" dirty="0">
              <a:solidFill>
                <a:srgbClr val="33CC3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035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Knights Gear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708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Orders' Constitution Laws</a:t>
            </a:r>
            <a:endParaRPr lang="en-US" sz="4000" dirty="0"/>
          </a:p>
        </p:txBody>
      </p:sp>
      <p:pic>
        <p:nvPicPr>
          <p:cNvPr id="5" name="Picture 4" descr="Charter Constitution and Laws #30.jpg"/>
          <p:cNvPicPr>
            <a:picLocks noChangeAspect="1"/>
          </p:cNvPicPr>
          <p:nvPr/>
        </p:nvPicPr>
        <p:blipFill>
          <a:blip r:embed="rId2" cstate="print"/>
          <a:srcRect l="8730" t="7143" r="9921" b="7143"/>
          <a:stretch>
            <a:fillRect/>
          </a:stretch>
        </p:blipFill>
        <p:spPr>
          <a:xfrm>
            <a:off x="3311325" y="990600"/>
            <a:ext cx="2473325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9700" y="5486400"/>
            <a:ext cx="7995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https://www.kofc.org/un/en/forms/leadership/charter-const-laws30.pdf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68" y="968828"/>
            <a:ext cx="9144000" cy="4525963"/>
          </a:xfrm>
        </p:spPr>
        <p:txBody>
          <a:bodyPr>
            <a:normAutofit/>
          </a:bodyPr>
          <a:lstStyle/>
          <a:p>
            <a:pPr marL="282575" indent="-228600"/>
            <a:r>
              <a:rPr lang="en-US" sz="2400" dirty="0" smtClean="0"/>
              <a:t>Councils must file Annual Tax Return (Form 990) with Internal Revenue Service</a:t>
            </a:r>
          </a:p>
          <a:p>
            <a:pPr marL="282575" indent="-228600"/>
            <a:r>
              <a:rPr lang="en-US" sz="2400" dirty="0" smtClean="0"/>
              <a:t>KofC is a Fraternal Benefit Society; a tax-exempt organization under Section 501(c)(8)</a:t>
            </a:r>
          </a:p>
          <a:p>
            <a:pPr marL="282575" indent="-228600"/>
            <a:r>
              <a:rPr lang="en-US" sz="2400" dirty="0" smtClean="0"/>
              <a:t>IRS recognizes all councils as “Fraternal Lodges.”  </a:t>
            </a:r>
          </a:p>
          <a:p>
            <a:pPr marL="282575" indent="-228600"/>
            <a:r>
              <a:rPr lang="en-US" sz="2400" dirty="0" smtClean="0"/>
              <a:t>Councils claim Exemption from Federal Income Tax under Section 501(c)(8), only if Financial Secretary reported Council’s Employer Identification Number to the KofC Legal Dept  </a:t>
            </a:r>
          </a:p>
          <a:p>
            <a:pPr marL="282575" indent="-228600"/>
            <a:r>
              <a:rPr lang="en-US" sz="2400" dirty="0" smtClean="0"/>
              <a:t>Legal Dept in turn must have provided it the IRS</a:t>
            </a:r>
          </a:p>
          <a:p>
            <a:pPr marL="282575" indent="-228600"/>
            <a:r>
              <a:rPr lang="en-US" sz="2400" dirty="0" smtClean="0"/>
              <a:t>Councils Should File Returns Directly with IRS</a:t>
            </a:r>
          </a:p>
          <a:p>
            <a:pPr marL="282575" indent="-228600"/>
            <a:r>
              <a:rPr lang="en-US" sz="2400" dirty="0" smtClean="0"/>
              <a:t>Group exemption does not exempt Councils from State / Local Taxes</a:t>
            </a:r>
          </a:p>
          <a:p>
            <a:pPr marL="282575" indent="-228600"/>
            <a:r>
              <a:rPr lang="en-US" sz="2400" dirty="0" smtClean="0">
                <a:solidFill>
                  <a:srgbClr val="0000FF"/>
                </a:solidFill>
              </a:rPr>
              <a:t>Good News - It's the Financial Secretary Responsibility to Address!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IRS Council Requirements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rge wservice book_Page_02.jpg"/>
          <p:cNvPicPr>
            <a:picLocks noChangeAspect="1"/>
          </p:cNvPicPr>
          <p:nvPr/>
        </p:nvPicPr>
        <p:blipFill>
          <a:blip r:embed="rId2" cstate="print"/>
          <a:srcRect l="11504" t="6667" r="10850" b="50000"/>
          <a:stretch>
            <a:fillRect/>
          </a:stretch>
        </p:blipFill>
        <p:spPr>
          <a:xfrm>
            <a:off x="4734224" y="1143000"/>
            <a:ext cx="4114800" cy="297180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19742" y="1361767"/>
            <a:ext cx="4648200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Times change but the Challenges of the Poor remain the same: 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     -  Food, Shelter, Warm Clothing, 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        Financial Security </a:t>
            </a:r>
          </a:p>
          <a:p>
            <a:pPr>
              <a:spcBef>
                <a:spcPts val="400"/>
              </a:spcBef>
            </a:pPr>
            <a:r>
              <a:rPr lang="en-US" sz="2400" dirty="0" smtClean="0"/>
              <a:t>     -  Aid for Widows / Orphans </a:t>
            </a:r>
          </a:p>
          <a:p>
            <a:endParaRPr lang="en-US" sz="105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48340" y="4419610"/>
            <a:ext cx="830580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Society continues to face these Challenges, but we must                "Never Waiver" in continuing Fr McGivney’s Vision of </a:t>
            </a:r>
          </a:p>
          <a:p>
            <a:pPr algn="ctr"/>
            <a:r>
              <a:rPr lang="en-US" sz="2200" dirty="0" smtClean="0"/>
              <a:t>Service to the Less than Fortunate in our Parishes and Communities.</a:t>
            </a:r>
          </a:p>
          <a:p>
            <a:endParaRPr lang="en-US" sz="900" dirty="0" smtClean="0"/>
          </a:p>
          <a:p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920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Our Duty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74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2514" y="1477357"/>
            <a:ext cx="81534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dirty="0" smtClean="0"/>
              <a:t>“Commitment is Doing </a:t>
            </a:r>
          </a:p>
          <a:p>
            <a:pPr algn="ctr">
              <a:spcBef>
                <a:spcPts val="600"/>
              </a:spcBef>
            </a:pPr>
            <a:r>
              <a:rPr lang="en-US" sz="4000" dirty="0" smtClean="0"/>
              <a:t>What You Said You Would Do, </a:t>
            </a:r>
          </a:p>
          <a:p>
            <a:pPr algn="ctr">
              <a:spcBef>
                <a:spcPts val="600"/>
              </a:spcBef>
            </a:pPr>
            <a:r>
              <a:rPr lang="en-US" sz="4000" dirty="0" smtClean="0"/>
              <a:t>After the Feeling You Said it in, </a:t>
            </a:r>
          </a:p>
          <a:p>
            <a:pPr algn="ctr">
              <a:spcBef>
                <a:spcPts val="600"/>
              </a:spcBef>
            </a:pPr>
            <a:r>
              <a:rPr lang="en-US" sz="4000" dirty="0" smtClean="0"/>
              <a:t>Has Passed”</a:t>
            </a:r>
            <a:endParaRPr lang="en-US" sz="3600" dirty="0" smtClean="0"/>
          </a:p>
          <a:p>
            <a:pPr algn="ctr">
              <a:spcBef>
                <a:spcPts val="1200"/>
              </a:spcBef>
            </a:pPr>
            <a:r>
              <a:rPr lang="en-US" sz="3600" dirty="0" smtClean="0"/>
              <a:t>- St Camillus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28"/>
            <a:ext cx="8229600" cy="4525963"/>
          </a:xfrm>
        </p:spPr>
        <p:txBody>
          <a:bodyPr>
            <a:noAutofit/>
          </a:bodyPr>
          <a:lstStyle/>
          <a:p>
            <a:pPr algn="ctr">
              <a:spcAft>
                <a:spcPts val="400"/>
              </a:spcAft>
              <a:buNone/>
            </a:pPr>
            <a:r>
              <a:rPr lang="en-US" dirty="0" smtClean="0"/>
              <a:t>When We Die, </a:t>
            </a:r>
          </a:p>
          <a:p>
            <a:pPr algn="ctr">
              <a:buNone/>
            </a:pPr>
            <a:r>
              <a:rPr lang="en-US" sz="3000" dirty="0" smtClean="0"/>
              <a:t>The Lord is not going to ask us, how much money did we make?  </a:t>
            </a:r>
          </a:p>
          <a:p>
            <a:pPr algn="ctr">
              <a:buNone/>
            </a:pPr>
            <a:endParaRPr lang="en-US" sz="1050" b="1" dirty="0" smtClean="0"/>
          </a:p>
          <a:p>
            <a:pPr algn="ctr">
              <a:spcAft>
                <a:spcPts val="400"/>
              </a:spcAft>
              <a:buNone/>
            </a:pPr>
            <a:r>
              <a:rPr lang="en-US" dirty="0" smtClean="0"/>
              <a:t>But He May Ask:</a:t>
            </a:r>
          </a:p>
          <a:p>
            <a:pPr algn="ctr">
              <a:buNone/>
            </a:pPr>
            <a:r>
              <a:rPr lang="en-US" sz="3000" dirty="0" smtClean="0"/>
              <a:t>“How much did you love?" </a:t>
            </a:r>
          </a:p>
          <a:p>
            <a:pPr algn="ctr">
              <a:buNone/>
            </a:pPr>
            <a:r>
              <a:rPr lang="en-US" sz="3000" dirty="0" smtClean="0"/>
              <a:t>"Did you love God above all things?"  </a:t>
            </a:r>
          </a:p>
          <a:p>
            <a:pPr algn="ctr">
              <a:buNone/>
            </a:pPr>
            <a:r>
              <a:rPr lang="en-US" sz="3000" dirty="0" smtClean="0"/>
              <a:t>"Did you love your neighbor, as yourself?”</a:t>
            </a:r>
          </a:p>
          <a:p>
            <a:pPr>
              <a:buNone/>
            </a:pPr>
            <a:endParaRPr lang="en-US" sz="1200" dirty="0" smtClean="0"/>
          </a:p>
          <a:p>
            <a:pPr algn="ctr">
              <a:buNone/>
            </a:pPr>
            <a:r>
              <a:rPr lang="en-US" sz="3600" b="1" dirty="0" smtClean="0">
                <a:solidFill>
                  <a:srgbClr val="0000FF"/>
                </a:solidFill>
              </a:rPr>
              <a:t>What will Your Answers Be?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79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Final Thought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4199</Words>
  <Application>Microsoft Office PowerPoint</Application>
  <PresentationFormat>On-screen Show (4:3)</PresentationFormat>
  <Paragraphs>828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Chiefkeeper</dc:creator>
  <cp:lastModifiedBy>Dennis Bosch</cp:lastModifiedBy>
  <cp:revision>369</cp:revision>
  <dcterms:created xsi:type="dcterms:W3CDTF">2017-08-09T01:21:39Z</dcterms:created>
  <dcterms:modified xsi:type="dcterms:W3CDTF">2017-09-16T15:41:05Z</dcterms:modified>
</cp:coreProperties>
</file>